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73" r:id="rId2"/>
    <p:sldMasterId id="2147483695" r:id="rId3"/>
  </p:sldMasterIdLst>
  <p:notesMasterIdLst>
    <p:notesMasterId r:id="rId20"/>
  </p:notesMasterIdLst>
  <p:sldIdLst>
    <p:sldId id="256" r:id="rId4"/>
    <p:sldId id="292" r:id="rId5"/>
    <p:sldId id="262" r:id="rId6"/>
    <p:sldId id="264" r:id="rId7"/>
    <p:sldId id="265" r:id="rId8"/>
    <p:sldId id="303" r:id="rId9"/>
    <p:sldId id="304" r:id="rId10"/>
    <p:sldId id="282" r:id="rId11"/>
    <p:sldId id="306" r:id="rId12"/>
    <p:sldId id="266" r:id="rId13"/>
    <p:sldId id="267" r:id="rId14"/>
    <p:sldId id="294" r:id="rId15"/>
    <p:sldId id="310" r:id="rId16"/>
    <p:sldId id="307" r:id="rId17"/>
    <p:sldId id="308" r:id="rId18"/>
    <p:sldId id="288" r:id="rId19"/>
  </p:sldIdLst>
  <p:sldSz cx="12192000" cy="6858000"/>
  <p:notesSz cx="7102475" cy="9388475"/>
  <p:embeddedFontLst>
    <p:embeddedFont>
      <p:font typeface="Corbel" panose="020B0503020204020204" pitchFamily="34" charset="0"/>
      <p:regular r:id="rId21"/>
      <p:bold r:id="rId22"/>
      <p:italic r:id="rId23"/>
      <p:boldItalic r:id="rId24"/>
    </p:embeddedFont>
    <p:embeddedFont>
      <p:font typeface="Georgia" panose="02040502050405020303" pitchFamily="18"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6" roundtripDataSignature="AMtx7mgFe737Z16ungT3SzV1JWiXzlaZ4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ussell Guy" initials="RG" lastIdx="1" clrIdx="0">
    <p:extLst>
      <p:ext uri="{19B8F6BF-5375-455C-9EA6-DF929625EA0E}">
        <p15:presenceInfo xmlns:p15="http://schemas.microsoft.com/office/powerpoint/2012/main" userId="8d196650b2814ae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62682" autoAdjust="0"/>
  </p:normalViewPr>
  <p:slideViewPr>
    <p:cSldViewPr snapToGrid="0">
      <p:cViewPr varScale="1">
        <p:scale>
          <a:sx n="69" d="100"/>
          <a:sy n="69" d="100"/>
        </p:scale>
        <p:origin x="2178" y="7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2" d="100"/>
          <a:sy n="82" d="100"/>
        </p:scale>
        <p:origin x="3894"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6.fntdata"/><Relationship Id="rId3" Type="http://schemas.openxmlformats.org/officeDocument/2006/relationships/slideMaster" Target="slideMasters/slideMaster3.xml"/><Relationship Id="rId21" Type="http://schemas.openxmlformats.org/officeDocument/2006/relationships/font" Target="fonts/font1.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5.fntdata"/><Relationship Id="rId46" Type="http://customschemas.google.com/relationships/presentationmetadata" Target="meta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4.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3.fntdata"/><Relationship Id="rId28" Type="http://schemas.openxmlformats.org/officeDocument/2006/relationships/font" Target="fonts/font8.fntdata"/><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2.fntdata"/><Relationship Id="rId27" Type="http://schemas.openxmlformats.org/officeDocument/2006/relationships/font" Target="fonts/font7.fntdata"/><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7739" cy="471054"/>
          </a:xfrm>
          <a:prstGeom prst="rect">
            <a:avLst/>
          </a:prstGeom>
          <a:noFill/>
          <a:ln>
            <a:noFill/>
          </a:ln>
        </p:spPr>
        <p:txBody>
          <a:bodyPr spcFirstLastPara="1" wrap="square" lIns="94219" tIns="47097" rIns="94219" bIns="47097"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23093" y="0"/>
            <a:ext cx="3077739" cy="471054"/>
          </a:xfrm>
          <a:prstGeom prst="rect">
            <a:avLst/>
          </a:prstGeom>
          <a:noFill/>
          <a:ln>
            <a:noFill/>
          </a:ln>
        </p:spPr>
        <p:txBody>
          <a:bodyPr spcFirstLastPara="1" wrap="square" lIns="94219" tIns="47097" rIns="94219" bIns="47097"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10248" y="4518203"/>
            <a:ext cx="5681980" cy="3696713"/>
          </a:xfrm>
          <a:prstGeom prst="rect">
            <a:avLst/>
          </a:prstGeom>
          <a:noFill/>
          <a:ln>
            <a:noFill/>
          </a:ln>
        </p:spPr>
        <p:txBody>
          <a:bodyPr spcFirstLastPara="1" wrap="square" lIns="94219" tIns="47097" rIns="94219" bIns="47097"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917423"/>
            <a:ext cx="3077739" cy="471053"/>
          </a:xfrm>
          <a:prstGeom prst="rect">
            <a:avLst/>
          </a:prstGeom>
          <a:noFill/>
          <a:ln>
            <a:noFill/>
          </a:ln>
        </p:spPr>
        <p:txBody>
          <a:bodyPr spcFirstLastPara="1" wrap="square" lIns="94219" tIns="47097" rIns="94219" bIns="47097"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23093" y="8917423"/>
            <a:ext cx="3077739" cy="471053"/>
          </a:xfrm>
          <a:prstGeom prst="rect">
            <a:avLst/>
          </a:prstGeom>
          <a:noFill/>
          <a:ln>
            <a:noFill/>
          </a:ln>
        </p:spPr>
        <p:txBody>
          <a:bodyPr spcFirstLastPara="1" wrap="square" lIns="94219" tIns="47097" rIns="94219" bIns="47097" anchor="b" anchorCtr="0">
            <a:noAutofit/>
          </a:bodyPr>
          <a:lstStyle/>
          <a:p>
            <a:pPr algn="r"/>
            <a:fld id="{00000000-1234-1234-1234-123412341234}" type="slidenum">
              <a:rPr lang="en-US" sz="1200" smtClean="0">
                <a:solidFill>
                  <a:schemeClr val="dk1"/>
                </a:solidFill>
                <a:latin typeface="Calibri"/>
                <a:ea typeface="Calibri"/>
                <a:cs typeface="Calibri"/>
                <a:sym typeface="Calibri"/>
              </a:rPr>
              <a:pPr algn="r"/>
              <a:t>‹#›</a:t>
            </a:fld>
            <a:endParaRPr lang="en-US"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1: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p1:notes"/>
          <p:cNvSpPr txBox="1">
            <a:spLocks noGrp="1"/>
          </p:cNvSpPr>
          <p:nvPr>
            <p:ph type="body" idx="1"/>
          </p:nvPr>
        </p:nvSpPr>
        <p:spPr>
          <a:xfrm>
            <a:off x="710248" y="4518203"/>
            <a:ext cx="5681980" cy="3696713"/>
          </a:xfrm>
          <a:prstGeom prst="rect">
            <a:avLst/>
          </a:prstGeom>
          <a:noFill/>
          <a:ln>
            <a:noFill/>
          </a:ln>
        </p:spPr>
        <p:txBody>
          <a:bodyPr spcFirstLastPara="1" wrap="square" lIns="94219" tIns="47097" rIns="94219" bIns="47097" anchor="t" anchorCtr="0">
            <a:noAutofit/>
          </a:bodyPr>
          <a:lstStyle/>
          <a:p>
            <a:pPr marL="0" indent="0">
              <a:buClr>
                <a:schemeClr val="dk1"/>
              </a:buClr>
              <a:buSzPts val="1200"/>
            </a:pPr>
            <a:endParaRPr lang="en-US" sz="1800" dirty="0">
              <a:latin typeface="+mn-lt"/>
            </a:endParaRPr>
          </a:p>
          <a:p>
            <a:pPr marL="0" indent="0">
              <a:buClr>
                <a:schemeClr val="dk1"/>
              </a:buClr>
              <a:buSzPts val="1200"/>
            </a:pPr>
            <a:r>
              <a:rPr lang="en-US" sz="2000" dirty="0">
                <a:latin typeface="Arial" panose="020B0604020202020204" pitchFamily="34" charset="0"/>
                <a:cs typeface="Arial" panose="020B0604020202020204" pitchFamily="34" charset="0"/>
              </a:rPr>
              <a:t>Our District has long supported Rotary International’s scholarship programs.  </a:t>
            </a:r>
          </a:p>
          <a:p>
            <a:pPr marL="0" indent="0">
              <a:buClr>
                <a:schemeClr val="dk1"/>
              </a:buClr>
              <a:buSzPts val="1200"/>
            </a:pPr>
            <a:endParaRPr lang="en-US" sz="2000" dirty="0">
              <a:latin typeface="Arial" panose="020B0604020202020204" pitchFamily="34" charset="0"/>
              <a:cs typeface="Arial" panose="020B0604020202020204" pitchFamily="34" charset="0"/>
            </a:endParaRPr>
          </a:p>
          <a:p>
            <a:pPr marL="0" indent="0">
              <a:buClr>
                <a:schemeClr val="dk1"/>
              </a:buClr>
              <a:buSzPts val="1200"/>
            </a:pPr>
            <a:r>
              <a:rPr lang="en-US" sz="2000" dirty="0">
                <a:latin typeface="Arial" panose="020B0604020202020204" pitchFamily="34" charset="0"/>
                <a:cs typeface="Arial" panose="020B0604020202020204" pitchFamily="34" charset="0"/>
              </a:rPr>
              <a:t>We actively participate in two RI scholarship programs; </a:t>
            </a:r>
          </a:p>
          <a:p>
            <a:pPr marL="0" indent="0">
              <a:buClr>
                <a:schemeClr val="dk1"/>
              </a:buClr>
              <a:buSzPts val="1200"/>
            </a:pPr>
            <a:endParaRPr lang="en-US" sz="2000" dirty="0">
              <a:latin typeface="Arial" panose="020B0604020202020204" pitchFamily="34" charset="0"/>
              <a:cs typeface="Arial" panose="020B0604020202020204" pitchFamily="34" charset="0"/>
            </a:endParaRPr>
          </a:p>
          <a:p>
            <a:pPr marL="0" indent="0">
              <a:buClr>
                <a:schemeClr val="dk1"/>
              </a:buClr>
              <a:buSzPts val="1200"/>
            </a:pPr>
            <a:r>
              <a:rPr lang="en-US" sz="2000" dirty="0">
                <a:latin typeface="Arial" panose="020B0604020202020204" pitchFamily="34" charset="0"/>
                <a:cs typeface="Arial" panose="020B0604020202020204" pitchFamily="34" charset="0"/>
              </a:rPr>
              <a:t>Rotary Peace Fellowships</a:t>
            </a:r>
          </a:p>
          <a:p>
            <a:pPr marL="0" indent="0">
              <a:buClr>
                <a:schemeClr val="dk1"/>
              </a:buClr>
              <a:buSzPts val="1200"/>
            </a:pPr>
            <a:endParaRPr lang="en-US" sz="2000" dirty="0">
              <a:latin typeface="Arial" panose="020B0604020202020204" pitchFamily="34" charset="0"/>
              <a:cs typeface="Arial" panose="020B0604020202020204" pitchFamily="34" charset="0"/>
            </a:endParaRPr>
          </a:p>
          <a:p>
            <a:pPr marL="0" indent="0">
              <a:buClr>
                <a:schemeClr val="dk1"/>
              </a:buClr>
              <a:buSzPts val="1200"/>
            </a:pPr>
            <a:r>
              <a:rPr lang="en-US" sz="2000" dirty="0">
                <a:latin typeface="Arial" panose="020B0604020202020204" pitchFamily="34" charset="0"/>
                <a:cs typeface="Arial" panose="020B0604020202020204" pitchFamily="34" charset="0"/>
              </a:rPr>
              <a:t>and</a:t>
            </a:r>
          </a:p>
          <a:p>
            <a:pPr marL="0" indent="0">
              <a:buClr>
                <a:schemeClr val="dk1"/>
              </a:buClr>
              <a:buSzPts val="1200"/>
            </a:pPr>
            <a:endParaRPr lang="en-US" sz="2000" dirty="0">
              <a:latin typeface="Arial" panose="020B0604020202020204" pitchFamily="34" charset="0"/>
              <a:cs typeface="Arial" panose="020B0604020202020204" pitchFamily="34" charset="0"/>
            </a:endParaRPr>
          </a:p>
          <a:p>
            <a:pPr marL="0" indent="0">
              <a:buClr>
                <a:schemeClr val="dk1"/>
              </a:buClr>
              <a:buSzPts val="1200"/>
            </a:pPr>
            <a:r>
              <a:rPr lang="en-US" sz="2000" dirty="0">
                <a:latin typeface="Arial" panose="020B0604020202020204" pitchFamily="34" charset="0"/>
                <a:cs typeface="Arial" panose="020B0604020202020204" pitchFamily="34" charset="0"/>
              </a:rPr>
              <a:t>Rotary Global Scholarships.  </a:t>
            </a:r>
          </a:p>
          <a:p>
            <a:pPr marL="0" indent="0">
              <a:buClr>
                <a:schemeClr val="dk1"/>
              </a:buClr>
              <a:buSzPts val="1200"/>
            </a:pPr>
            <a:endParaRPr lang="en-US" sz="1800" dirty="0">
              <a:latin typeface="+mn-lt"/>
            </a:endParaRPr>
          </a:p>
        </p:txBody>
      </p:sp>
      <p:sp>
        <p:nvSpPr>
          <p:cNvPr id="446" name="Google Shape;446;p1:notes"/>
          <p:cNvSpPr txBox="1">
            <a:spLocks noGrp="1"/>
          </p:cNvSpPr>
          <p:nvPr>
            <p:ph type="sldNum" idx="12"/>
          </p:nvPr>
        </p:nvSpPr>
        <p:spPr>
          <a:xfrm>
            <a:off x="4023093" y="8917423"/>
            <a:ext cx="3077739" cy="471053"/>
          </a:xfrm>
          <a:prstGeom prst="rect">
            <a:avLst/>
          </a:prstGeom>
          <a:noFill/>
          <a:ln>
            <a:noFill/>
          </a:ln>
        </p:spPr>
        <p:txBody>
          <a:bodyPr spcFirstLastPara="1" wrap="square" lIns="94219" tIns="47097" rIns="94219" bIns="47097" anchor="b" anchorCtr="0">
            <a:noAutofit/>
          </a:bodyPr>
          <a:lstStyle/>
          <a:p>
            <a:pPr algn="r"/>
            <a:fld id="{00000000-1234-1234-1234-123412341234}" type="slidenum">
              <a:rPr lang="en-US"/>
              <a:pPr algn="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11:notes"/>
          <p:cNvSpPr>
            <a:spLocks noGrp="1" noRot="1" noChangeAspect="1"/>
          </p:cNvSpPr>
          <p:nvPr>
            <p:ph type="sldImg" idx="2"/>
          </p:nvPr>
        </p:nvSpPr>
        <p:spPr>
          <a:xfrm>
            <a:off x="735013" y="30480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5" name="Google Shape;555;p11:notes"/>
          <p:cNvSpPr txBox="1">
            <a:spLocks noGrp="1"/>
          </p:cNvSpPr>
          <p:nvPr>
            <p:ph type="body" idx="1"/>
          </p:nvPr>
        </p:nvSpPr>
        <p:spPr>
          <a:xfrm>
            <a:off x="146871" y="3759200"/>
            <a:ext cx="6699523" cy="5158223"/>
          </a:xfrm>
          <a:prstGeom prst="rect">
            <a:avLst/>
          </a:prstGeom>
          <a:noFill/>
          <a:ln>
            <a:noFill/>
          </a:ln>
        </p:spPr>
        <p:txBody>
          <a:bodyPr spcFirstLastPara="1" wrap="square" lIns="94219" tIns="47097" rIns="94219" bIns="47097"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US" sz="1600" dirty="0">
                <a:latin typeface="Calibri" panose="020F0502020204030204" pitchFamily="34" charset="0"/>
                <a:ea typeface="Calibri" panose="020F0502020204030204" pitchFamily="34" charset="0"/>
                <a:cs typeface="Calibri" panose="020F0502020204030204" pitchFamily="34" charset="0"/>
              </a:rPr>
              <a:t>The Rotary Foundation funds the Rotary Peace Centers and Peace Fellows programs.  </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endParaRPr lang="en-US" sz="1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US" sz="1600" dirty="0">
                <a:solidFill>
                  <a:srgbClr val="000000"/>
                </a:solidFill>
                <a:latin typeface="Calibri" panose="020F0502020204030204" pitchFamily="34" charset="0"/>
                <a:ea typeface="Calibri" panose="020F0502020204030204" pitchFamily="34" charset="0"/>
                <a:cs typeface="Calibri" panose="020F0502020204030204" pitchFamily="34" charset="0"/>
              </a:rPr>
              <a:t>Our District is a Peace Builder District, one of only 31 Peace Builder Districts, out of a total of 530 Districts worldwide. Our District provides $25,000 annually to help sustain the Peace Fellowship program. </a:t>
            </a:r>
          </a:p>
          <a:p>
            <a:pPr marL="0" indent="0">
              <a:lnSpc>
                <a:spcPct val="150000"/>
              </a:lnSpc>
              <a:buSzPts val="1100"/>
            </a:pPr>
            <a:endParaRPr lang="en-US" sz="1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lnSpc>
                <a:spcPct val="150000"/>
              </a:lnSpc>
              <a:buSzPts val="1100"/>
            </a:pPr>
            <a:r>
              <a:rPr lang="en-US" sz="1600" dirty="0">
                <a:solidFill>
                  <a:srgbClr val="000000"/>
                </a:solidFill>
                <a:latin typeface="Calibri" panose="020F0502020204030204" pitchFamily="34" charset="0"/>
                <a:ea typeface="Calibri" panose="020F0502020204030204" pitchFamily="34" charset="0"/>
                <a:cs typeface="Calibri" panose="020F0502020204030204" pitchFamily="34" charset="0"/>
              </a:rPr>
              <a:t>Rotarians in our District were instrumental in establishing a Peace Center here in our backyard —the only one in the Western Hemisphere. This center is the only program shared by two universities, in this case Duke University and UNC Chapel Hill, proving that peace is possible anywhere in the World. </a:t>
            </a:r>
          </a:p>
          <a:p>
            <a:pPr marL="0" indent="0">
              <a:lnSpc>
                <a:spcPct val="150000"/>
              </a:lnSpc>
              <a:buSzPts val="1100"/>
            </a:pPr>
            <a:endParaRPr lang="en-US" sz="1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lnSpc>
                <a:spcPct val="150000"/>
              </a:lnSpc>
              <a:buSzPts val="1100"/>
            </a:pPr>
            <a:r>
              <a:rPr lang="en-US" sz="1600" dirty="0">
                <a:solidFill>
                  <a:srgbClr val="000000"/>
                </a:solidFill>
                <a:latin typeface="Calibri" panose="020F0502020204030204" pitchFamily="34" charset="0"/>
                <a:ea typeface="Calibri" panose="020F0502020204030204" pitchFamily="34" charset="0"/>
                <a:cs typeface="Calibri" panose="020F0502020204030204" pitchFamily="34" charset="0"/>
              </a:rPr>
              <a:t>For those Duke and UNC fans here, note that it was Dr. John Abels, a Duke professor, that offered the hand of peace to UNC, suggesting the two universities do a joint application for a Peace Center.</a:t>
            </a:r>
            <a:endParaRPr sz="1600" dirty="0">
              <a:latin typeface="Calibri" panose="020F0502020204030204" pitchFamily="34" charset="0"/>
              <a:ea typeface="Calibri" panose="020F0502020204030204" pitchFamily="34" charset="0"/>
              <a:cs typeface="Calibri" panose="020F0502020204030204" pitchFamily="34" charset="0"/>
            </a:endParaRPr>
          </a:p>
        </p:txBody>
      </p:sp>
      <p:sp>
        <p:nvSpPr>
          <p:cNvPr id="556" name="Google Shape;556;p11:notes"/>
          <p:cNvSpPr txBox="1">
            <a:spLocks noGrp="1"/>
          </p:cNvSpPr>
          <p:nvPr>
            <p:ph type="sldNum" idx="12"/>
          </p:nvPr>
        </p:nvSpPr>
        <p:spPr>
          <a:xfrm>
            <a:off x="4023093" y="8917423"/>
            <a:ext cx="3077739" cy="471053"/>
          </a:xfrm>
          <a:prstGeom prst="rect">
            <a:avLst/>
          </a:prstGeom>
          <a:noFill/>
          <a:ln>
            <a:noFill/>
          </a:ln>
        </p:spPr>
        <p:txBody>
          <a:bodyPr spcFirstLastPara="1" wrap="square" lIns="94219" tIns="47097" rIns="94219" bIns="47097" anchor="b" anchorCtr="0">
            <a:noAutofit/>
          </a:bodyPr>
          <a:lstStyle/>
          <a:p>
            <a:pPr algn="r">
              <a:buSzPts val="1200"/>
            </a:pPr>
            <a:fld id="{00000000-1234-1234-1234-123412341234}" type="slidenum">
              <a:rPr lang="en-US" sz="1200">
                <a:latin typeface="Calibri"/>
                <a:ea typeface="Calibri"/>
                <a:cs typeface="Calibri"/>
                <a:sym typeface="Calibri"/>
              </a:rPr>
              <a:pPr algn="r">
                <a:buSzPts val="1200"/>
              </a:pPr>
              <a:t>10</a:t>
            </a:fld>
            <a:endParaRPr sz="1200" dirty="0">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12:notes"/>
          <p:cNvSpPr>
            <a:spLocks noGrp="1" noRot="1" noChangeAspect="1"/>
          </p:cNvSpPr>
          <p:nvPr>
            <p:ph type="sldImg" idx="2"/>
          </p:nvPr>
        </p:nvSpPr>
        <p:spPr>
          <a:xfrm>
            <a:off x="760413" y="2476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p12:notes"/>
          <p:cNvSpPr txBox="1">
            <a:spLocks noGrp="1"/>
          </p:cNvSpPr>
          <p:nvPr>
            <p:ph type="body" idx="1"/>
          </p:nvPr>
        </p:nvSpPr>
        <p:spPr>
          <a:xfrm>
            <a:off x="710248" y="3770489"/>
            <a:ext cx="5681980" cy="4933244"/>
          </a:xfrm>
          <a:prstGeom prst="rect">
            <a:avLst/>
          </a:prstGeom>
          <a:noFill/>
          <a:ln>
            <a:noFill/>
          </a:ln>
        </p:spPr>
        <p:txBody>
          <a:bodyPr spcFirstLastPara="1" wrap="square" lIns="94219" tIns="47097" rIns="94219" bIns="47097" anchor="t" anchorCtr="0">
            <a:noAutofit/>
          </a:bodyPr>
          <a:lstStyle/>
          <a:p>
            <a:pPr marL="0" indent="0"/>
            <a:r>
              <a:rPr lang="en-US" sz="1800" dirty="0">
                <a:latin typeface="Calibri" panose="020F0502020204030204" pitchFamily="34" charset="0"/>
                <a:ea typeface="Calibri" panose="020F0502020204030204" pitchFamily="34" charset="0"/>
                <a:cs typeface="Calibri" panose="020F0502020204030204" pitchFamily="34" charset="0"/>
              </a:rPr>
              <a:t> </a:t>
            </a:r>
            <a:endParaRPr sz="1800" dirty="0">
              <a:latin typeface="Calibri" panose="020F0502020204030204" pitchFamily="34" charset="0"/>
              <a:ea typeface="Calibri" panose="020F0502020204030204" pitchFamily="34" charset="0"/>
              <a:cs typeface="Calibri" panose="020F0502020204030204" pitchFamily="34" charset="0"/>
            </a:endParaRPr>
          </a:p>
          <a:p>
            <a:pPr marL="0" indent="0"/>
            <a:r>
              <a:rPr lang="en-US" sz="1800" dirty="0">
                <a:latin typeface="Calibri" panose="020F0502020204030204" pitchFamily="34" charset="0"/>
                <a:ea typeface="Calibri" panose="020F0502020204030204" pitchFamily="34" charset="0"/>
                <a:cs typeface="Calibri" panose="020F0502020204030204" pitchFamily="34" charset="0"/>
              </a:rPr>
              <a:t>Each April the Duke-UNC Rotary Peace Center has a Peace Symposium where the graduating Peace Scholars present their research project.  </a:t>
            </a:r>
          </a:p>
          <a:p>
            <a:pPr marL="0" indent="0"/>
            <a:endParaRPr lang="en-US" sz="1800" dirty="0">
              <a:latin typeface="Calibri" panose="020F0502020204030204" pitchFamily="34" charset="0"/>
              <a:ea typeface="Calibri" panose="020F0502020204030204" pitchFamily="34" charset="0"/>
              <a:cs typeface="Calibri" panose="020F0502020204030204" pitchFamily="34" charset="0"/>
            </a:endParaRPr>
          </a:p>
          <a:p>
            <a:pPr marL="0" indent="0"/>
            <a:r>
              <a:rPr lang="en-US" sz="1800" dirty="0">
                <a:latin typeface="Calibri" panose="020F0502020204030204" pitchFamily="34" charset="0"/>
                <a:ea typeface="Calibri" panose="020F0502020204030204" pitchFamily="34" charset="0"/>
                <a:cs typeface="Calibri" panose="020F0502020204030204" pitchFamily="34" charset="0"/>
              </a:rPr>
              <a:t>At lunch, each table has a Rotary Peace Scholar alum, or a Peace Center professor serving as the table host.  It is a wonderful opportunity to speak personally with a Scholar and hear their story.</a:t>
            </a:r>
          </a:p>
          <a:p>
            <a:pPr marL="0" indent="0"/>
            <a:endParaRPr lang="en-US" sz="1800" dirty="0">
              <a:latin typeface="Calibri" panose="020F0502020204030204" pitchFamily="34" charset="0"/>
              <a:ea typeface="Calibri" panose="020F0502020204030204" pitchFamily="34" charset="0"/>
              <a:cs typeface="Calibri" panose="020F0502020204030204" pitchFamily="34" charset="0"/>
            </a:endParaRPr>
          </a:p>
          <a:p>
            <a:pPr marL="0" indent="0"/>
            <a:r>
              <a:rPr lang="en-US" sz="1800" dirty="0">
                <a:latin typeface="Calibri" panose="020F0502020204030204" pitchFamily="34" charset="0"/>
                <a:ea typeface="Calibri" panose="020F0502020204030204" pitchFamily="34" charset="0"/>
                <a:cs typeface="Calibri" panose="020F0502020204030204" pitchFamily="34" charset="0"/>
              </a:rPr>
              <a:t>The next Symposium is on April 3, 2027.  </a:t>
            </a:r>
          </a:p>
          <a:p>
            <a:pPr marL="0" indent="0"/>
            <a:endParaRPr lang="en-US" sz="1800" dirty="0">
              <a:latin typeface="Calibri" panose="020F0502020204030204" pitchFamily="34" charset="0"/>
              <a:ea typeface="Calibri" panose="020F0502020204030204" pitchFamily="34" charset="0"/>
              <a:cs typeface="Calibri" panose="020F0502020204030204" pitchFamily="34" charset="0"/>
            </a:endParaRPr>
          </a:p>
          <a:p>
            <a:pPr marL="0" indent="0"/>
            <a:r>
              <a:rPr lang="en-US" sz="1800" dirty="0">
                <a:latin typeface="Calibri" panose="020F0502020204030204" pitchFamily="34" charset="0"/>
                <a:ea typeface="Calibri" panose="020F0502020204030204" pitchFamily="34" charset="0"/>
                <a:cs typeface="Calibri" panose="020F0502020204030204" pitchFamily="34" charset="0"/>
              </a:rPr>
              <a:t>These symposiums are a wonderful experience.</a:t>
            </a:r>
          </a:p>
          <a:p>
            <a:pPr marL="0" indent="0"/>
            <a:endParaRPr lang="en-US" sz="1800" dirty="0">
              <a:latin typeface="Calibri" panose="020F0502020204030204" pitchFamily="34" charset="0"/>
              <a:ea typeface="Calibri" panose="020F0502020204030204" pitchFamily="34" charset="0"/>
              <a:cs typeface="Calibri" panose="020F0502020204030204" pitchFamily="34" charset="0"/>
            </a:endParaRPr>
          </a:p>
          <a:p>
            <a:pPr marL="0" indent="0"/>
            <a:r>
              <a:rPr lang="en-US" sz="1800" dirty="0">
                <a:latin typeface="Calibri" panose="020F0502020204030204" pitchFamily="34" charset="0"/>
                <a:ea typeface="Calibri" panose="020F0502020204030204" pitchFamily="34" charset="0"/>
                <a:cs typeface="Calibri" panose="020F0502020204030204" pitchFamily="34" charset="0"/>
              </a:rPr>
              <a:t>Videos of past conferences are available on rotarypeacecenternc.org.</a:t>
            </a:r>
          </a:p>
          <a:p>
            <a:pPr marL="0" indent="0"/>
            <a:endParaRPr lang="en-US" sz="1800" dirty="0">
              <a:latin typeface="Calibri" panose="020F0502020204030204" pitchFamily="34" charset="0"/>
              <a:ea typeface="Calibri" panose="020F0502020204030204" pitchFamily="34" charset="0"/>
              <a:cs typeface="Calibri" panose="020F0502020204030204" pitchFamily="34" charset="0"/>
            </a:endParaRPr>
          </a:p>
          <a:p>
            <a:pPr marL="0" indent="0"/>
            <a:endParaRPr sz="1800" dirty="0">
              <a:latin typeface="Calibri" panose="020F0502020204030204" pitchFamily="34" charset="0"/>
              <a:ea typeface="Calibri" panose="020F0502020204030204" pitchFamily="34" charset="0"/>
              <a:cs typeface="Calibri" panose="020F0502020204030204" pitchFamily="34" charset="0"/>
            </a:endParaRPr>
          </a:p>
        </p:txBody>
      </p:sp>
      <p:sp>
        <p:nvSpPr>
          <p:cNvPr id="566" name="Google Shape;566;p12:notes"/>
          <p:cNvSpPr txBox="1">
            <a:spLocks noGrp="1"/>
          </p:cNvSpPr>
          <p:nvPr>
            <p:ph type="sldNum" idx="12"/>
          </p:nvPr>
        </p:nvSpPr>
        <p:spPr>
          <a:xfrm>
            <a:off x="4023093" y="8917423"/>
            <a:ext cx="3077739" cy="471053"/>
          </a:xfrm>
          <a:prstGeom prst="rect">
            <a:avLst/>
          </a:prstGeom>
          <a:noFill/>
          <a:ln>
            <a:noFill/>
          </a:ln>
        </p:spPr>
        <p:txBody>
          <a:bodyPr spcFirstLastPara="1" wrap="square" lIns="94219" tIns="47097" rIns="94219" bIns="47097" anchor="b" anchorCtr="0">
            <a:noAutofit/>
          </a:bodyPr>
          <a:lstStyle/>
          <a:p>
            <a:pPr algn="r"/>
            <a:fld id="{00000000-1234-1234-1234-123412341234}" type="slidenum">
              <a:rPr lang="en-US"/>
              <a:pPr algn="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from this year’s Peace Symposium.</a:t>
            </a:r>
          </a:p>
          <a:p>
            <a:endParaRPr lang="en-US" dirty="0"/>
          </a:p>
          <a:p>
            <a:r>
              <a:rPr lang="en-US" dirty="0"/>
              <a:t>2027 Duke-UNC Peace Symposium</a:t>
            </a:r>
          </a:p>
          <a:p>
            <a:r>
              <a:rPr lang="en-US" dirty="0"/>
              <a:t>April 3, 2027</a:t>
            </a:r>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12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01769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13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07215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latin typeface="+mn-lt"/>
            </a:endParaRPr>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33098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Five Peace centers:</a:t>
            </a:r>
          </a:p>
          <a:p>
            <a:r>
              <a:rPr lang="en-US" sz="1200" dirty="0"/>
              <a:t>Bradford, England</a:t>
            </a:r>
          </a:p>
          <a:p>
            <a:r>
              <a:rPr lang="en-US" sz="1200" dirty="0"/>
              <a:t>Uppsala, Sweden</a:t>
            </a:r>
          </a:p>
          <a:p>
            <a:r>
              <a:rPr lang="en-US" sz="1200" dirty="0"/>
              <a:t>ICU, Tokyo, Japan</a:t>
            </a:r>
          </a:p>
          <a:p>
            <a:r>
              <a:rPr lang="en-US" sz="1200" dirty="0"/>
              <a:t>Queensland, Brisbane, Australia</a:t>
            </a:r>
          </a:p>
          <a:p>
            <a:r>
              <a:rPr lang="en-US" sz="1200" dirty="0"/>
              <a:t>Duke-UNC, USA</a:t>
            </a:r>
          </a:p>
          <a:p>
            <a:endParaRPr lang="en-US" sz="1200" dirty="0"/>
          </a:p>
          <a:p>
            <a:r>
              <a:rPr lang="en-US" sz="1200" dirty="0"/>
              <a:t>Three Certificate centers:</a:t>
            </a:r>
          </a:p>
          <a:p>
            <a:r>
              <a:rPr lang="en-US" sz="1200" dirty="0"/>
              <a:t>Kampala, Uganda</a:t>
            </a:r>
          </a:p>
          <a:p>
            <a:r>
              <a:rPr lang="en-US" sz="1200" dirty="0"/>
              <a:t>Istanbul, Turkey</a:t>
            </a:r>
          </a:p>
          <a:p>
            <a:r>
              <a:rPr lang="en-US" sz="1200" dirty="0"/>
              <a:t>Pune, India, opening in 2027</a:t>
            </a:r>
          </a:p>
          <a:p>
            <a:endParaRPr lang="en-US" sz="1200" dirty="0"/>
          </a:p>
          <a:p>
            <a:r>
              <a:rPr lang="en-US" sz="1200" dirty="0"/>
              <a:t>RI is exploring opening a Peace Center in South America</a:t>
            </a:r>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29222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7: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2" name="Google Shape;522;p7:notes"/>
          <p:cNvSpPr txBox="1">
            <a:spLocks noGrp="1"/>
          </p:cNvSpPr>
          <p:nvPr>
            <p:ph type="body" idx="1"/>
          </p:nvPr>
        </p:nvSpPr>
        <p:spPr>
          <a:xfrm>
            <a:off x="710248" y="4518203"/>
            <a:ext cx="5681980" cy="3696713"/>
          </a:xfrm>
          <a:prstGeom prst="rect">
            <a:avLst/>
          </a:prstGeom>
          <a:noFill/>
          <a:ln>
            <a:noFill/>
          </a:ln>
        </p:spPr>
        <p:txBody>
          <a:bodyPr spcFirstLastPara="1" wrap="square" lIns="94219" tIns="47097" rIns="94219" bIns="47097" anchor="t" anchorCtr="0">
            <a:noAutofit/>
          </a:bodyPr>
          <a:lstStyle/>
          <a:p>
            <a:pPr marL="0" indent="0">
              <a:buClr>
                <a:schemeClr val="dk1"/>
              </a:buClr>
              <a:buSzPts val="1200"/>
            </a:pPr>
            <a:endParaRPr sz="2000" dirty="0">
              <a:latin typeface="Arial" panose="020B0604020202020204" pitchFamily="34" charset="0"/>
              <a:cs typeface="Arial" panose="020B0604020202020204" pitchFamily="34" charset="0"/>
            </a:endParaRPr>
          </a:p>
          <a:p>
            <a:pPr marL="0" indent="0" defTabSz="924641">
              <a:defRPr/>
            </a:pPr>
            <a:r>
              <a:rPr lang="en-US" sz="2000" b="0" dirty="0">
                <a:latin typeface="Arial" panose="020B0604020202020204" pitchFamily="34" charset="0"/>
                <a:cs typeface="Arial" panose="020B0604020202020204" pitchFamily="34" charset="0"/>
              </a:rPr>
              <a:t>Rotary Peace Centers train and create a network of peacebuilders and community leaders dedicated to preventing and resolving conflicts around the world.</a:t>
            </a:r>
            <a:endParaRPr lang="en-US" sz="2000" b="0" dirty="0">
              <a:solidFill>
                <a:srgbClr val="00B0F0"/>
              </a:solidFill>
              <a:latin typeface="Arial" panose="020B0604020202020204" pitchFamily="34" charset="0"/>
              <a:ea typeface="Georgia"/>
              <a:cs typeface="Arial" panose="020B0604020202020204" pitchFamily="34" charset="0"/>
              <a:sym typeface="Georgia"/>
            </a:endParaRPr>
          </a:p>
          <a:p>
            <a:pPr marL="0" indent="0"/>
            <a:endParaRPr lang="en-US" sz="2000" b="0" dirty="0">
              <a:latin typeface="Arial" panose="020B0604020202020204" pitchFamily="34" charset="0"/>
              <a:ea typeface="Georgia"/>
              <a:cs typeface="Arial" panose="020B0604020202020204" pitchFamily="34" charset="0"/>
              <a:sym typeface="Georgia"/>
            </a:endParaRPr>
          </a:p>
          <a:p>
            <a:pPr marL="0" indent="0"/>
            <a:endParaRPr dirty="0">
              <a:latin typeface="Georgia"/>
              <a:ea typeface="Georgia"/>
              <a:cs typeface="Georgia"/>
              <a:sym typeface="Georgia"/>
            </a:endParaRPr>
          </a:p>
        </p:txBody>
      </p:sp>
      <p:sp>
        <p:nvSpPr>
          <p:cNvPr id="523" name="Google Shape;523;p7:notes"/>
          <p:cNvSpPr txBox="1">
            <a:spLocks noGrp="1"/>
          </p:cNvSpPr>
          <p:nvPr>
            <p:ph type="sldNum" idx="12"/>
          </p:nvPr>
        </p:nvSpPr>
        <p:spPr>
          <a:xfrm>
            <a:off x="4023093" y="8917423"/>
            <a:ext cx="3077739" cy="471053"/>
          </a:xfrm>
          <a:prstGeom prst="rect">
            <a:avLst/>
          </a:prstGeom>
          <a:noFill/>
          <a:ln>
            <a:noFill/>
          </a:ln>
        </p:spPr>
        <p:txBody>
          <a:bodyPr spcFirstLastPara="1" wrap="square" lIns="94219" tIns="47097" rIns="94219" bIns="47097" anchor="b" anchorCtr="0">
            <a:noAutofit/>
          </a:bodyPr>
          <a:lstStyle/>
          <a:p>
            <a:pPr algn="r"/>
            <a:fld id="{00000000-1234-1234-1234-123412341234}" type="slidenum">
              <a:rPr lang="en-US">
                <a:solidFill>
                  <a:srgbClr val="000000"/>
                </a:solidFill>
                <a:latin typeface="Calibri"/>
                <a:ea typeface="Calibri"/>
                <a:cs typeface="Calibri"/>
                <a:sym typeface="Calibri"/>
              </a:rPr>
              <a:pPr algn="r"/>
              <a:t>3</a:t>
            </a:fld>
            <a:endParaRPr>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9:notes"/>
          <p:cNvSpPr>
            <a:spLocks noGrp="1" noRot="1" noChangeAspect="1"/>
          </p:cNvSpPr>
          <p:nvPr>
            <p:ph type="sldImg" idx="2"/>
          </p:nvPr>
        </p:nvSpPr>
        <p:spPr>
          <a:xfrm>
            <a:off x="736600" y="306388"/>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9" name="Google Shape;539;p9:notes"/>
          <p:cNvSpPr txBox="1">
            <a:spLocks noGrp="1"/>
          </p:cNvSpPr>
          <p:nvPr>
            <p:ph type="body" idx="1"/>
          </p:nvPr>
        </p:nvSpPr>
        <p:spPr>
          <a:xfrm>
            <a:off x="237251" y="3705088"/>
            <a:ext cx="6518761" cy="4921348"/>
          </a:xfrm>
          <a:prstGeom prst="rect">
            <a:avLst/>
          </a:prstGeom>
          <a:noFill/>
          <a:ln>
            <a:noFill/>
          </a:ln>
        </p:spPr>
        <p:txBody>
          <a:bodyPr spcFirstLastPara="1" wrap="square" lIns="94219" tIns="47097" rIns="94219" bIns="47097" anchor="t" anchorCtr="0">
            <a:noAutofit/>
          </a:bodyPr>
          <a:lstStyle/>
          <a:p>
            <a:pPr marL="0" indent="0">
              <a:buSzPts val="1200"/>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Georgia"/>
              </a:rPr>
              <a:t>Rotary Peace Fellows are selected to earn a master’s degree or a professional development certificate. </a:t>
            </a:r>
            <a:endParaRPr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Georgia"/>
            </a:endParaRPr>
          </a:p>
          <a:p>
            <a:pPr marL="0" indent="0">
              <a:buClr>
                <a:schemeClr val="dk1"/>
              </a:buClr>
              <a:buSzPts val="1200"/>
            </a:pPr>
            <a:endParaRPr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Georgia"/>
            </a:endParaRPr>
          </a:p>
          <a:p>
            <a:pPr marL="0" indent="0">
              <a:buSzPts val="1200"/>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Georgia"/>
              </a:rPr>
              <a:t>The two programs were created to provide those near the start of their careers, as well as those with more extensive work experience, with the educational opportunities that will further their careers in peacebuilding and development. </a:t>
            </a:r>
            <a:endParaRPr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Georgia"/>
            </a:endParaRPr>
          </a:p>
          <a:p>
            <a:pPr marL="0" indent="0">
              <a:buClr>
                <a:schemeClr val="dk1"/>
              </a:buClr>
              <a:buSzPts val="1200"/>
            </a:pPr>
            <a:endParaRPr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Georgia"/>
            </a:endParaRPr>
          </a:p>
          <a:p>
            <a:pPr marL="0" indent="0">
              <a:buSzPts val="1200"/>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Georgia"/>
              </a:rPr>
              <a:t>Each year, 50 Fellows are admitted to a Master’s degree program that lasts from 15 months to two years. </a:t>
            </a:r>
          </a:p>
          <a:p>
            <a:pPr marL="0" indent="0">
              <a:buSzPts val="1200"/>
            </a:pPr>
            <a:endPar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Georgia"/>
            </a:endParaRPr>
          </a:p>
          <a:p>
            <a:pPr marL="0" indent="0">
              <a:buSzPts val="1200"/>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Georgia"/>
              </a:rPr>
              <a:t>In addition, up to 130 fellows will participate in Rotary’s one-year post-graduate certificate program.</a:t>
            </a:r>
          </a:p>
          <a:p>
            <a:pPr marL="0" indent="0">
              <a:buSzPts val="1200"/>
            </a:pPr>
            <a:endPar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Georgia"/>
            </a:endParaRPr>
          </a:p>
          <a:p>
            <a:pPr marL="0" indent="0">
              <a:buSzPts val="1200"/>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Georgia"/>
              </a:rPr>
              <a:t>Certificate fellows must do their field project in the region of the Certificate Peace Center they attend.</a:t>
            </a:r>
            <a:endParaRPr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0" indent="0"/>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540" name="Google Shape;540;p9:notes"/>
          <p:cNvSpPr txBox="1">
            <a:spLocks noGrp="1"/>
          </p:cNvSpPr>
          <p:nvPr>
            <p:ph type="sldNum" idx="12"/>
          </p:nvPr>
        </p:nvSpPr>
        <p:spPr>
          <a:xfrm>
            <a:off x="4023093" y="8917423"/>
            <a:ext cx="3077739" cy="471053"/>
          </a:xfrm>
          <a:prstGeom prst="rect">
            <a:avLst/>
          </a:prstGeom>
          <a:noFill/>
          <a:ln>
            <a:noFill/>
          </a:ln>
        </p:spPr>
        <p:txBody>
          <a:bodyPr spcFirstLastPara="1" wrap="square" lIns="94219" tIns="47097" rIns="94219" bIns="47097" anchor="b" anchorCtr="0">
            <a:noAutofit/>
          </a:bodyPr>
          <a:lstStyle/>
          <a:p>
            <a:pPr algn="r"/>
            <a:fld id="{00000000-1234-1234-1234-123412341234}" type="slidenum">
              <a:rPr lang="en-US"/>
              <a:pPr algn="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10:notes"/>
          <p:cNvSpPr>
            <a:spLocks noGrp="1" noRot="1" noChangeAspect="1"/>
          </p:cNvSpPr>
          <p:nvPr>
            <p:ph type="sldImg" idx="2"/>
          </p:nvPr>
        </p:nvSpPr>
        <p:spPr>
          <a:xfrm>
            <a:off x="735013" y="64770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7" name="Google Shape;547;p10:notes"/>
          <p:cNvSpPr txBox="1">
            <a:spLocks noGrp="1"/>
          </p:cNvSpPr>
          <p:nvPr>
            <p:ph type="body" idx="1"/>
          </p:nvPr>
        </p:nvSpPr>
        <p:spPr>
          <a:xfrm>
            <a:off x="451556" y="4134380"/>
            <a:ext cx="6186311" cy="4095220"/>
          </a:xfrm>
          <a:prstGeom prst="rect">
            <a:avLst/>
          </a:prstGeom>
          <a:noFill/>
          <a:ln>
            <a:noFill/>
          </a:ln>
        </p:spPr>
        <p:txBody>
          <a:bodyPr spcFirstLastPara="1" wrap="square" lIns="94219" tIns="47097" rIns="94219" bIns="47097" anchor="t" anchorCtr="0">
            <a:noAutofit/>
          </a:bodyPr>
          <a:lstStyle/>
          <a:p>
            <a:pPr marL="0" indent="0">
              <a:lnSpc>
                <a:spcPct val="107000"/>
              </a:lnSpc>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Times New Roman"/>
              </a:rPr>
              <a:t>These scholarships are full-ride scholarships, each roughly $100,000 per year, depending on the Peace Center.</a:t>
            </a:r>
          </a:p>
          <a:p>
            <a:pPr marL="0" indent="0">
              <a:lnSpc>
                <a:spcPct val="107000"/>
              </a:lnSpc>
            </a:pPr>
            <a:endPar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Times New Roman"/>
            </a:endParaRPr>
          </a:p>
          <a:p>
            <a:pPr marL="0" indent="0">
              <a:lnSpc>
                <a:spcPct val="107000"/>
              </a:lnSpc>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Times New Roman"/>
              </a:rPr>
              <a:t>The main requirements are the 3–5-year full-time work experience in a peace-related field and that the candidate must study at a Peace Center outside their home country.</a:t>
            </a:r>
          </a:p>
          <a:p>
            <a:pPr marL="0" indent="0"/>
            <a:endParaRPr sz="2000" dirty="0">
              <a:latin typeface="Calibri" panose="020F0502020204030204" pitchFamily="34" charset="0"/>
              <a:ea typeface="Calibri" panose="020F0502020204030204" pitchFamily="34" charset="0"/>
              <a:cs typeface="Calibri" panose="020F0502020204030204" pitchFamily="34" charset="0"/>
            </a:endParaRPr>
          </a:p>
        </p:txBody>
      </p:sp>
      <p:sp>
        <p:nvSpPr>
          <p:cNvPr id="548" name="Google Shape;548;p10:notes"/>
          <p:cNvSpPr txBox="1">
            <a:spLocks noGrp="1"/>
          </p:cNvSpPr>
          <p:nvPr>
            <p:ph type="sldNum" idx="12"/>
          </p:nvPr>
        </p:nvSpPr>
        <p:spPr>
          <a:xfrm>
            <a:off x="4023093" y="8917423"/>
            <a:ext cx="3077739" cy="471053"/>
          </a:xfrm>
          <a:prstGeom prst="rect">
            <a:avLst/>
          </a:prstGeom>
          <a:noFill/>
          <a:ln>
            <a:noFill/>
          </a:ln>
        </p:spPr>
        <p:txBody>
          <a:bodyPr spcFirstLastPara="1" wrap="square" lIns="94219" tIns="47097" rIns="94219" bIns="47097" anchor="b" anchorCtr="0">
            <a:noAutofit/>
          </a:bodyPr>
          <a:lstStyle/>
          <a:p>
            <a:pPr algn="r"/>
            <a:fld id="{00000000-1234-1234-1234-123412341234}" type="slidenum">
              <a:rPr lang="en-US">
                <a:solidFill>
                  <a:srgbClr val="000000"/>
                </a:solidFill>
                <a:latin typeface="Calibri"/>
                <a:ea typeface="Calibri"/>
                <a:cs typeface="Calibri"/>
                <a:sym typeface="Calibri"/>
              </a:rPr>
              <a:pPr algn="r"/>
              <a:t>5</a:t>
            </a:fld>
            <a:endParaRPr>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Georgia"/>
                <a:ea typeface="ヒラギノ角ゴ Pro W3"/>
                <a:cs typeface="ヒラギノ角ゴ Pro W3" pitchFamily="-107" charset="-128"/>
              </a:rPr>
              <a:t>Teaching in the master’s programs is grounded in practical research.</a:t>
            </a:r>
            <a:r>
              <a:rPr lang="en-US" sz="1200" kern="1200" baseline="0" dirty="0">
                <a:solidFill>
                  <a:schemeClr val="tx1"/>
                </a:solidFill>
                <a:effectLst/>
                <a:latin typeface="Georgia"/>
                <a:ea typeface="ヒラギノ角ゴ Pro W3"/>
                <a:cs typeface="ヒラギノ角ゴ Pro W3" pitchFamily="-107" charset="-128"/>
              </a:rPr>
              <a:t> S</a:t>
            </a:r>
            <a:r>
              <a:rPr lang="en-US" sz="1200" kern="1200" dirty="0">
                <a:solidFill>
                  <a:schemeClr val="tx1"/>
                </a:solidFill>
                <a:effectLst/>
                <a:latin typeface="Georgia"/>
                <a:ea typeface="ヒラギノ角ゴ Pro W3"/>
                <a:cs typeface="ヒラギノ角ゴ Pro W3" pitchFamily="-107" charset="-128"/>
              </a:rPr>
              <a:t>tudents are enrolled graduate students with diverse backgrounds and professional experience.</a:t>
            </a:r>
            <a:r>
              <a:rPr lang="en-US" dirty="0">
                <a:latin typeface="Georgia"/>
                <a:ea typeface="ヒラギノ角ゴ Pro W3"/>
                <a:cs typeface="ヒラギノ角ゴ Pro W3" pitchFamily="-107" charset="-128"/>
              </a:rPr>
              <a:t> </a:t>
            </a:r>
            <a:endPar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endParaRPr>
          </a:p>
          <a:p>
            <a:endPar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endParaRPr>
          </a:p>
          <a:p>
            <a:r>
              <a:rPr lang="en-US" altLang="en-US" dirty="0">
                <a:latin typeface="Georgia"/>
                <a:ea typeface="ヒラギノ角ゴ Pro W3"/>
              </a:rPr>
              <a:t>Fellows selected for the master’s program benefit from: </a:t>
            </a:r>
            <a:endParaRPr lang="en-US" altLang="en-US" dirty="0">
              <a:latin typeface="Georgia" panose="02040502050405020303" pitchFamily="18" charset="0"/>
              <a:ea typeface="ヒラギノ角ゴ Pro W3" pitchFamily="-111" charset="-128"/>
            </a:endParaRPr>
          </a:p>
          <a:p>
            <a:endParaRPr lang="en-US" altLang="en-US" dirty="0">
              <a:latin typeface="Georgia" panose="02040502050405020303" pitchFamily="18" charset="0"/>
              <a:ea typeface="ヒラギノ角ゴ Pro W3" pitchFamily="-111" charset="-128"/>
            </a:endParaRPr>
          </a:p>
          <a:p>
            <a:pPr>
              <a:buFontTx/>
              <a:buChar char="•"/>
            </a:pPr>
            <a:r>
              <a:rPr lang="en-US" altLang="en-US" dirty="0">
                <a:latin typeface="Georgia"/>
                <a:ea typeface="ヒラギノ角ゴ Pro W3"/>
              </a:rPr>
              <a:t>Academic training with diverse</a:t>
            </a:r>
            <a:r>
              <a:rPr lang="en-US" altLang="en-US" baseline="0" dirty="0">
                <a:latin typeface="Georgia"/>
                <a:ea typeface="ヒラギノ角ゴ Pro W3"/>
              </a:rPr>
              <a:t> </a:t>
            </a:r>
            <a:r>
              <a:rPr lang="en-US" altLang="en-US" dirty="0">
                <a:latin typeface="Georgia"/>
                <a:ea typeface="ヒラギノ角ゴ Pro W3"/>
              </a:rPr>
              <a:t>curricula</a:t>
            </a:r>
            <a:r>
              <a:rPr lang="en-US" altLang="en-US" baseline="0" dirty="0">
                <a:latin typeface="Georgia"/>
                <a:ea typeface="ヒラギノ角ゴ Pro W3"/>
              </a:rPr>
              <a:t>.</a:t>
            </a:r>
            <a:r>
              <a:rPr lang="en-US" altLang="en-US" dirty="0">
                <a:latin typeface="Georgia"/>
                <a:ea typeface="ヒラギノ角ゴ Pro W3"/>
              </a:rPr>
              <a:t> The centers build on the unique strengths of their university hosts and offer courses that examine peace and conflict through various frameworks. At all centers, the</a:t>
            </a:r>
            <a:r>
              <a:rPr lang="en-US" altLang="en-US" baseline="0" dirty="0">
                <a:latin typeface="Georgia"/>
                <a:ea typeface="ヒラギノ角ゴ Pro W3"/>
              </a:rPr>
              <a:t> </a:t>
            </a:r>
            <a:r>
              <a:rPr lang="en-US" altLang="en-US" dirty="0">
                <a:latin typeface="Georgia"/>
                <a:ea typeface="ヒラギノ角ゴ Pro W3"/>
              </a:rPr>
              <a:t>core coursework includes peace and conflict resolution with a focus on negotiation, mediation, human rights, or international development. </a:t>
            </a:r>
            <a:endParaRPr lang="en-US" altLang="en-US" dirty="0">
              <a:latin typeface="Georgia" panose="02040502050405020303" pitchFamily="18" charset="0"/>
              <a:ea typeface="ヒラギノ角ゴ Pro W3" pitchFamily="-111" charset="-128"/>
            </a:endParaRPr>
          </a:p>
          <a:p>
            <a:endParaRPr lang="en-US" altLang="en-US" dirty="0">
              <a:latin typeface="Georgia" panose="02040502050405020303" pitchFamily="18" charset="0"/>
              <a:ea typeface="ヒラギノ角ゴ Pro W3" pitchFamily="-111" charset="-128"/>
            </a:endParaRPr>
          </a:p>
          <a:p>
            <a:pPr>
              <a:buFontTx/>
              <a:buChar char="•"/>
            </a:pPr>
            <a:r>
              <a:rPr lang="en-US" altLang="en-US" dirty="0">
                <a:latin typeface="Georgia"/>
                <a:ea typeface="ヒラギノ角ゴ Pro W3"/>
              </a:rPr>
              <a:t>A fully</a:t>
            </a:r>
            <a:r>
              <a:rPr lang="en-US" altLang="en-US" baseline="0" dirty="0">
                <a:latin typeface="Georgia"/>
                <a:ea typeface="ヒラギノ角ゴ Pro W3"/>
              </a:rPr>
              <a:t> funded</a:t>
            </a:r>
            <a:r>
              <a:rPr lang="en-US" altLang="en-US" dirty="0">
                <a:latin typeface="Georgia"/>
                <a:ea typeface="ヒラギノ角ゴ Pro W3"/>
              </a:rPr>
              <a:t> applied field experience of 2-3 months that they design and carry out--an </a:t>
            </a:r>
            <a:r>
              <a:rPr lang="en-US" altLang="en-US" baseline="0" dirty="0">
                <a:latin typeface="Georgia"/>
                <a:ea typeface="ヒラギノ角ゴ Pro W3"/>
              </a:rPr>
              <a:t>opportunity to put theory into practice.</a:t>
            </a:r>
            <a:r>
              <a:rPr lang="en-US" altLang="en-US" dirty="0">
                <a:latin typeface="Georgia"/>
                <a:ea typeface="ヒラギノ角ゴ Pro W3"/>
              </a:rPr>
              <a:t> </a:t>
            </a:r>
            <a:endParaRPr lang="en-US" altLang="en-US" dirty="0">
              <a:latin typeface="Georgia" panose="02040502050405020303" pitchFamily="18" charset="0"/>
              <a:ea typeface="ヒラギノ角ゴ Pro W3" pitchFamily="-111" charset="-128"/>
            </a:endParaRPr>
          </a:p>
          <a:p>
            <a:pPr>
              <a:buFontTx/>
              <a:buNone/>
            </a:pPr>
            <a:endParaRPr lang="en-US" altLang="en-US" dirty="0">
              <a:latin typeface="Georgia" panose="02040502050405020303" pitchFamily="18" charset="0"/>
              <a:ea typeface="ヒラギノ角ゴ Pro W3" pitchFamily="-111" charset="-128"/>
            </a:endParaRPr>
          </a:p>
          <a:p>
            <a:pPr eaLnBrk="0" fontAlgn="base" hangingPunct="0">
              <a:spcBef>
                <a:spcPct val="30000"/>
              </a:spcBef>
              <a:spcAft>
                <a:spcPct val="0"/>
              </a:spcAft>
              <a:buFontTx/>
              <a:buChar char="•"/>
              <a:defRPr/>
            </a:pPr>
            <a:r>
              <a:rPr lang="en-US" altLang="en-US" dirty="0">
                <a:latin typeface="Georgia"/>
                <a:ea typeface="ヒラギノ角ゴ Pro W3"/>
              </a:rPr>
              <a:t>Opportunities</a:t>
            </a:r>
            <a:r>
              <a:rPr lang="en-US" altLang="en-US" baseline="0" dirty="0">
                <a:latin typeface="Georgia"/>
                <a:ea typeface="ヒラギノ角ゴ Pro W3"/>
              </a:rPr>
              <a:t> to </a:t>
            </a:r>
            <a:r>
              <a:rPr lang="en-US" altLang="en-US" dirty="0">
                <a:latin typeface="Georgia"/>
                <a:ea typeface="ヒラギノ角ゴ Pro W3"/>
              </a:rPr>
              <a:t>network with a cohort of diverse peace fellows as well as with Rotarians at home and in their host countries. </a:t>
            </a:r>
            <a:endParaRPr lang="en-US" altLang="en-US" dirty="0">
              <a:latin typeface="Georgia" panose="02040502050405020303" pitchFamily="18" charset="0"/>
              <a:ea typeface="ヒラギノ角ゴ Pro W3" pitchFamily="-111"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Georgia" panose="02040502050405020303" pitchFamily="18" charset="0"/>
              <a:ea typeface="ヒラギノ角ゴ Pro W3" pitchFamily="-111" charset="-128"/>
            </a:endParaRPr>
          </a:p>
          <a:p>
            <a:pPr eaLnBrk="0" fontAlgn="base" hangingPunct="0">
              <a:spcBef>
                <a:spcPct val="30000"/>
              </a:spcBef>
              <a:spcAft>
                <a:spcPct val="0"/>
              </a:spcAft>
              <a:buFontTx/>
              <a:buChar char="•"/>
              <a:defRPr/>
            </a:pPr>
            <a:r>
              <a:rPr lang="en-US" altLang="en-US" baseline="0" dirty="0">
                <a:latin typeface="Georgia"/>
                <a:ea typeface="ヒラギノ角ゴ Pro W3"/>
              </a:rPr>
              <a:t>A Rotary-sponsored workshop series that helps them develop professional skills in resiliency.</a:t>
            </a:r>
            <a:r>
              <a:rPr lang="en-US" altLang="en-US" dirty="0">
                <a:latin typeface="Georgia"/>
                <a:ea typeface="ヒラギノ角ゴ Pro W3"/>
              </a:rPr>
              <a:t> </a:t>
            </a:r>
            <a:endParaRPr lang="en-US" altLang="en-US" dirty="0">
              <a:latin typeface="Georgia" panose="02040502050405020303" pitchFamily="18" charset="0"/>
              <a:ea typeface="ヒラギノ角ゴ Pro W3" pitchFamily="-111" charset="-128"/>
            </a:endParaRPr>
          </a:p>
          <a:p>
            <a:r>
              <a:rPr lang="en-US" altLang="en-US" dirty="0">
                <a:latin typeface="Georgia"/>
                <a:ea typeface="ヒラギノ角ゴ Pro W3"/>
              </a:rPr>
              <a:t>	</a:t>
            </a:r>
          </a:p>
          <a:p>
            <a:pPr>
              <a:buFontTx/>
              <a:buChar char="•"/>
            </a:pPr>
            <a:r>
              <a:rPr lang="en-US" altLang="en-US" dirty="0">
                <a:latin typeface="Georgia"/>
                <a:ea typeface="ヒラギノ角ゴ Pro W3"/>
              </a:rPr>
              <a:t>The chance to present their research during an annual seminar hosted by the universities and local Rotarians. </a:t>
            </a:r>
            <a:endParaRPr lang="en-US" altLang="en-US" dirty="0">
              <a:latin typeface="Georgia" panose="02040502050405020303" pitchFamily="18" charset="0"/>
              <a:ea typeface="ヒラギノ角ゴ Pro W3" pitchFamily="-111" charset="-128"/>
            </a:endParaRPr>
          </a:p>
        </p:txBody>
      </p:sp>
      <p:sp>
        <p:nvSpPr>
          <p:cNvPr id="4" name="Slide Number Placeholder 3"/>
          <p:cNvSpPr>
            <a:spLocks noGrp="1"/>
          </p:cNvSpPr>
          <p:nvPr>
            <p:ph type="sldNum" sz="quarter" idx="10"/>
          </p:nvPr>
        </p:nvSpPr>
        <p:spPr/>
        <p:txBody>
          <a:bodyPr/>
          <a:lstStyle/>
          <a:p>
            <a:fld id="{55CB2294-2815-0641-BA18-00635844A3C8}" type="slidenum">
              <a:rPr lang="en-US" smtClean="0"/>
              <a:t>6</a:t>
            </a:fld>
            <a:endParaRPr lang="en-US"/>
          </a:p>
        </p:txBody>
      </p:sp>
    </p:spTree>
    <p:extLst>
      <p:ext uri="{BB962C8B-B14F-4D97-AF65-F5344CB8AC3E}">
        <p14:creationId xmlns:p14="http://schemas.microsoft.com/office/powerpoint/2010/main" val="3475409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2">
                    <a:lumMod val="10000"/>
                  </a:schemeClr>
                </a:solidFill>
                <a:latin typeface="Georgia"/>
              </a:rPr>
              <a:t>The professional development certificate program is aimed at </a:t>
            </a:r>
            <a:r>
              <a:rPr lang="en-US" sz="1200" b="0" i="0" kern="1200" dirty="0">
                <a:solidFill>
                  <a:schemeClr val="tx1"/>
                </a:solidFill>
                <a:effectLst/>
                <a:latin typeface="+mn-lt"/>
                <a:ea typeface="+mn-ea"/>
                <a:cs typeface="+mn-cs"/>
              </a:rPr>
              <a:t>mid-career peace and development leaders with at least five years of relevant work experience. This program is intended for working professionals and requires 11 weeks of on-site participation. Fellows earn a </a:t>
            </a:r>
            <a:r>
              <a:rPr lang="en-US" sz="1200" b="0" dirty="0">
                <a:solidFill>
                  <a:schemeClr val="bg2">
                    <a:lumMod val="10000"/>
                  </a:schemeClr>
                </a:solidFill>
                <a:latin typeface="Georgia"/>
              </a:rPr>
              <a:t>post-graduate diploma upon completion of the program</a:t>
            </a:r>
            <a:r>
              <a:rPr lang="en-US" b="0" dirty="0">
                <a:solidFill>
                  <a:schemeClr val="bg2">
                    <a:lumMod val="10000"/>
                  </a:schemeClr>
                </a:solidFill>
                <a:latin typeface="Georgia"/>
              </a:rPr>
              <a:t>.</a:t>
            </a:r>
            <a:endParaRPr lang="en-US" sz="1200" b="0" dirty="0">
              <a:solidFill>
                <a:schemeClr val="bg2">
                  <a:lumMod val="10000"/>
                </a:schemeClr>
              </a:solidFill>
              <a:latin typeface="Georgia" panose="02040502050405020303" pitchFamily="18" charset="0"/>
            </a:endParaRPr>
          </a:p>
          <a:p>
            <a:endParaRPr lang="en-US" sz="1200" b="0" dirty="0">
              <a:solidFill>
                <a:schemeClr val="bg2">
                  <a:lumMod val="10000"/>
                </a:schemeClr>
              </a:solidFill>
              <a:latin typeface="Georgia" panose="02040502050405020303" pitchFamily="18" charset="0"/>
            </a:endParaRPr>
          </a:p>
          <a:p>
            <a:r>
              <a:rPr lang="en-US" sz="1200" b="0" dirty="0">
                <a:solidFill>
                  <a:schemeClr val="bg2">
                    <a:lumMod val="10000"/>
                  </a:schemeClr>
                </a:solidFill>
                <a:latin typeface="Georgia"/>
              </a:rPr>
              <a:t>During the one-year program, students with diverse backgrounds and professional experience gain practical skills to promote peace</a:t>
            </a:r>
            <a:r>
              <a:rPr lang="en-US" sz="1200" b="0" baseline="0" dirty="0">
                <a:solidFill>
                  <a:schemeClr val="bg2">
                    <a:lumMod val="10000"/>
                  </a:schemeClr>
                </a:solidFill>
                <a:latin typeface="Georgia"/>
              </a:rPr>
              <a:t> </a:t>
            </a:r>
            <a:r>
              <a:rPr lang="en-US" sz="1200" b="0" dirty="0">
                <a:solidFill>
                  <a:schemeClr val="bg2">
                    <a:lumMod val="10000"/>
                  </a:schemeClr>
                </a:solidFill>
                <a:latin typeface="Georgia"/>
              </a:rPr>
              <a:t>in their communities and around the globe. </a:t>
            </a:r>
            <a:r>
              <a:rPr lang="en-US" sz="1200" b="0" i="0" kern="1200" dirty="0">
                <a:solidFill>
                  <a:schemeClr val="tx1"/>
                </a:solidFill>
                <a:effectLst/>
                <a:latin typeface="+mn-lt"/>
                <a:ea typeface="+mn-ea"/>
                <a:cs typeface="+mn-cs"/>
              </a:rPr>
              <a:t>Candidates need to come to the program with a social change initiative to promote peace and development within the program region and have a clear vision of how the fellowship experience and network will help advance their peace work and increase their impact. </a:t>
            </a:r>
            <a:endParaRPr lang="en-US" sz="1200" b="0" strike="sngStrike" dirty="0">
              <a:solidFill>
                <a:schemeClr val="bg2">
                  <a:lumMod val="10000"/>
                </a:schemeClr>
              </a:solidFill>
              <a:latin typeface="Georgia" panose="02040502050405020303" pitchFamily="18" charset="0"/>
            </a:endParaRPr>
          </a:p>
          <a:p>
            <a:endParaRPr lang="en-US" sz="1200" b="0" kern="1200" dirty="0">
              <a:solidFill>
                <a:schemeClr val="tx1"/>
              </a:solidFill>
              <a:effectLst/>
              <a:latin typeface="Georgia" panose="02040502050405020303" pitchFamily="18" charset="0"/>
              <a:ea typeface="ヒラギノ角ゴ Pro W3" pitchFamily="-107" charset="-128"/>
              <a:cs typeface="ヒラギノ角ゴ Pro W3" pitchFamily="-107" charset="-128"/>
            </a:endParaRPr>
          </a:p>
          <a:p>
            <a:pPr marL="0" indent="0">
              <a:buFont typeface="Arial" panose="020B0604020202020204" pitchFamily="34" charset="0"/>
              <a:buNone/>
            </a:pPr>
            <a:r>
              <a:rPr lang="en-US" sz="1200" b="0" baseline="0" dirty="0">
                <a:latin typeface="Georgia"/>
              </a:rPr>
              <a:t>Rotary </a:t>
            </a:r>
            <a:r>
              <a:rPr lang="en-US" sz="1200" b="0" dirty="0">
                <a:latin typeface="Georgia"/>
              </a:rPr>
              <a:t>selects</a:t>
            </a:r>
            <a:r>
              <a:rPr lang="en-US" sz="1200" b="0" baseline="0" dirty="0">
                <a:latin typeface="Georgia"/>
              </a:rPr>
              <a:t> a </a:t>
            </a:r>
            <a:r>
              <a:rPr lang="en-US" sz="1200" b="0" dirty="0">
                <a:latin typeface="Georgia"/>
              </a:rPr>
              <a:t>cohort of up to 20 peace fellows twice per year</a:t>
            </a:r>
            <a:r>
              <a:rPr lang="en-US" sz="1200" b="0" baseline="0" dirty="0">
                <a:latin typeface="Georgia"/>
              </a:rPr>
              <a:t> for each center. The c</a:t>
            </a:r>
            <a:r>
              <a:rPr lang="en-US" sz="1200" b="0" dirty="0">
                <a:latin typeface="Georgia"/>
              </a:rPr>
              <a:t>ohorts</a:t>
            </a:r>
            <a:r>
              <a:rPr lang="en-US" sz="1200" b="0" baseline="0" dirty="0">
                <a:latin typeface="Georgia"/>
              </a:rPr>
              <a:t> will have some overlap </a:t>
            </a:r>
            <a:r>
              <a:rPr lang="en-US" sz="1200" b="0" dirty="0">
                <a:latin typeface="Georgia"/>
              </a:rPr>
              <a:t>to encourage </a:t>
            </a:r>
            <a:r>
              <a:rPr lang="en-US" sz="1200" b="0" baseline="0" dirty="0">
                <a:latin typeface="Georgia"/>
              </a:rPr>
              <a:t>a sense of community and increase networking opportunities.</a:t>
            </a:r>
            <a:endParaRPr lang="en-US" sz="1200" b="0" dirty="0">
              <a:latin typeface="Georgia"/>
            </a:endParaRPr>
          </a:p>
          <a:p>
            <a:pPr marL="0" indent="0">
              <a:buFont typeface="Arial" panose="020B0604020202020204" pitchFamily="34" charset="0"/>
              <a:buNone/>
            </a:pPr>
            <a:endParaRPr lang="en-US" sz="1200" b="0" dirty="0">
              <a:latin typeface="Georgia" panose="02040502050405020303" pitchFamily="18" charset="0"/>
            </a:endParaRPr>
          </a:p>
          <a:p>
            <a:r>
              <a:rPr lang="en-US" sz="1200" b="0" dirty="0">
                <a:latin typeface="Georgia"/>
              </a:rPr>
              <a:t>The</a:t>
            </a:r>
            <a:r>
              <a:rPr lang="en-US" sz="1200" b="0" baseline="0" dirty="0">
                <a:latin typeface="Georgia"/>
              </a:rPr>
              <a:t> </a:t>
            </a:r>
            <a:r>
              <a:rPr lang="en-US" sz="1200" b="0" dirty="0">
                <a:latin typeface="Georgia"/>
              </a:rPr>
              <a:t>program includes:</a:t>
            </a:r>
            <a:r>
              <a:rPr lang="en-US" b="0" dirty="0">
                <a:latin typeface="Georgia"/>
              </a:rPr>
              <a:t> </a:t>
            </a:r>
          </a:p>
          <a:p>
            <a:pPr marL="171450" indent="-171450">
              <a:buFont typeface="Arial" panose="020B0604020202020204" pitchFamily="34" charset="0"/>
              <a:buChar char="•"/>
            </a:pPr>
            <a:r>
              <a:rPr lang="en-US" sz="1200" b="0" dirty="0">
                <a:latin typeface="Georgia"/>
              </a:rPr>
              <a:t>An online preliminary course that provides baseline knowledge and sets expectations</a:t>
            </a:r>
            <a:r>
              <a:rPr lang="en-US" sz="1200" b="0" baseline="0" dirty="0">
                <a:latin typeface="Georgia"/>
              </a:rPr>
              <a:t> </a:t>
            </a:r>
            <a:r>
              <a:rPr lang="en-US" sz="1200" b="0" dirty="0">
                <a:latin typeface="Georgia"/>
              </a:rPr>
              <a:t>for incoming</a:t>
            </a:r>
            <a:r>
              <a:rPr lang="en-US" sz="1200" b="0" baseline="0" dirty="0">
                <a:latin typeface="Georgia"/>
              </a:rPr>
              <a:t> fellows</a:t>
            </a:r>
          </a:p>
          <a:p>
            <a:pPr marL="171450" indent="-171450">
              <a:buFont typeface="Arial" panose="020B0604020202020204" pitchFamily="34" charset="0"/>
              <a:buChar char="•"/>
            </a:pPr>
            <a:r>
              <a:rPr lang="en-US" sz="1200" b="0" dirty="0">
                <a:latin typeface="Georgia"/>
              </a:rPr>
              <a:t>A 10-week on-site</a:t>
            </a:r>
            <a:r>
              <a:rPr lang="en-US" sz="1200" b="0" baseline="0" dirty="0">
                <a:latin typeface="Georgia"/>
              </a:rPr>
              <a:t> course that</a:t>
            </a:r>
            <a:r>
              <a:rPr lang="en-US" sz="1200" b="0" dirty="0">
                <a:latin typeface="Georgia"/>
              </a:rPr>
              <a:t> includes</a:t>
            </a:r>
            <a:r>
              <a:rPr lang="en-US" sz="1200" b="0" baseline="0" dirty="0">
                <a:latin typeface="Georgia"/>
              </a:rPr>
              <a:t> field studies</a:t>
            </a:r>
          </a:p>
          <a:p>
            <a:pPr marL="171450" indent="-171450">
              <a:buFont typeface="Arial" panose="020B0604020202020204" pitchFamily="34" charset="0"/>
              <a:buChar char="•"/>
            </a:pPr>
            <a:r>
              <a:rPr lang="en-US" sz="1200" b="0" dirty="0">
                <a:latin typeface="Georgia"/>
              </a:rPr>
              <a:t>A 9-month</a:t>
            </a:r>
            <a:r>
              <a:rPr lang="en-US" sz="1200" b="0" baseline="0" dirty="0">
                <a:latin typeface="Georgia"/>
              </a:rPr>
              <a:t> independent project period, with interactive online sessions, during which </a:t>
            </a:r>
            <a:r>
              <a:rPr lang="en-US" sz="1200" b="0" dirty="0">
                <a:latin typeface="Georgia"/>
              </a:rPr>
              <a:t>fellows work on a</a:t>
            </a:r>
            <a:r>
              <a:rPr lang="en-US" sz="1200" b="0" baseline="0" dirty="0">
                <a:latin typeface="Georgia"/>
              </a:rPr>
              <a:t> social change initiative </a:t>
            </a:r>
            <a:r>
              <a:rPr lang="en-US" sz="1200" b="0" dirty="0">
                <a:latin typeface="Georgia"/>
              </a:rPr>
              <a:t>in</a:t>
            </a:r>
            <a:r>
              <a:rPr lang="en-US" sz="1200" b="0" baseline="0" dirty="0">
                <a:latin typeface="Georgia"/>
              </a:rPr>
              <a:t> </a:t>
            </a:r>
            <a:r>
              <a:rPr lang="en-US" sz="1200" b="0" dirty="0">
                <a:latin typeface="Georgia"/>
              </a:rPr>
              <a:t>their community or workplace.</a:t>
            </a:r>
            <a:r>
              <a:rPr lang="en-US" dirty="0">
                <a:latin typeface="Georgia"/>
              </a:rPr>
              <a:t> </a:t>
            </a:r>
            <a:endParaRPr lang="en-US" sz="1200" b="1" baseline="0" dirty="0">
              <a:latin typeface="Georgia" panose="02040502050405020303" pitchFamily="18" charset="0"/>
            </a:endParaRPr>
          </a:p>
          <a:p>
            <a:pPr marL="171450" indent="-171450">
              <a:buFont typeface="Arial" panose="020B0604020202020204" pitchFamily="34" charset="0"/>
              <a:buChar char="•"/>
            </a:pPr>
            <a:r>
              <a:rPr lang="en-US" sz="1200" dirty="0">
                <a:latin typeface="Georgia"/>
              </a:rPr>
              <a:t>A one-week capstone</a:t>
            </a:r>
            <a:r>
              <a:rPr lang="en-US" sz="1200" baseline="0" dirty="0">
                <a:latin typeface="Georgia"/>
              </a:rPr>
              <a:t> seminar for fellows </a:t>
            </a:r>
            <a:r>
              <a:rPr lang="en-US" sz="1200" dirty="0">
                <a:latin typeface="Georgia"/>
              </a:rPr>
              <a:t>to reflect and report on their</a:t>
            </a:r>
            <a:r>
              <a:rPr lang="en-US" sz="1200" baseline="0" dirty="0">
                <a:latin typeface="Georgia"/>
              </a:rPr>
              <a:t> Positive P</a:t>
            </a:r>
            <a:r>
              <a:rPr lang="en-US" sz="1200" dirty="0">
                <a:latin typeface="Georgia"/>
              </a:rPr>
              <a:t>eace efforts and impact.</a:t>
            </a:r>
            <a:r>
              <a:rPr lang="en-US" dirty="0">
                <a:latin typeface="Georgia"/>
              </a:rPr>
              <a:t> </a:t>
            </a:r>
            <a:endParaRPr lang="en-GB" sz="1200" dirty="0">
              <a:latin typeface="Georgia" panose="02040502050405020303" pitchFamily="18" charset="0"/>
            </a:endParaRPr>
          </a:p>
          <a:p>
            <a:pPr marL="171450" indent="-171450">
              <a:buFont typeface="Arial" panose="020B0604020202020204" pitchFamily="34" charset="0"/>
              <a:buChar char="•"/>
            </a:pPr>
            <a:endParaRPr lang="en-GB" sz="1200" dirty="0">
              <a:latin typeface="Georgia" panose="02040502050405020303" pitchFamily="18" charset="0"/>
            </a:endParaRPr>
          </a:p>
          <a:p>
            <a:endPar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endParaRPr>
          </a:p>
          <a:p>
            <a:endParaRPr lang="en-US" dirty="0"/>
          </a:p>
        </p:txBody>
      </p:sp>
      <p:sp>
        <p:nvSpPr>
          <p:cNvPr id="4" name="Slide Number Placeholder 3"/>
          <p:cNvSpPr>
            <a:spLocks noGrp="1"/>
          </p:cNvSpPr>
          <p:nvPr>
            <p:ph type="sldNum" sz="quarter" idx="10"/>
          </p:nvPr>
        </p:nvSpPr>
        <p:spPr/>
        <p:txBody>
          <a:bodyPr/>
          <a:lstStyle/>
          <a:p>
            <a:fld id="{55CB2294-2815-0641-BA18-00635844A3C8}" type="slidenum">
              <a:rPr lang="en-US" smtClean="0"/>
              <a:t>7</a:t>
            </a:fld>
            <a:endParaRPr lang="en-US"/>
          </a:p>
        </p:txBody>
      </p:sp>
    </p:spTree>
    <p:extLst>
      <p:ext uri="{BB962C8B-B14F-4D97-AF65-F5344CB8AC3E}">
        <p14:creationId xmlns:p14="http://schemas.microsoft.com/office/powerpoint/2010/main" val="4275716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latin typeface="Calibri" panose="020F0502020204030204" pitchFamily="34" charset="0"/>
                <a:ea typeface="Calibri" panose="020F0502020204030204" pitchFamily="34" charset="0"/>
                <a:cs typeface="Calibri" panose="020F0502020204030204" pitchFamily="34" charset="0"/>
              </a:rPr>
              <a:t>The leading statistic here is that 93% of Peace Scholars continue to work in peace and conflict resolution and prevention.</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49928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dirty="0">
                <a:latin typeface="Georgia" panose="02040502050405020303" pitchFamily="18" charset="0"/>
              </a:rPr>
              <a:t>93% of the more</a:t>
            </a:r>
            <a:r>
              <a:rPr lang="en-US" sz="1200" baseline="0" dirty="0">
                <a:latin typeface="Georgia" panose="02040502050405020303" pitchFamily="18" charset="0"/>
              </a:rPr>
              <a:t> than</a:t>
            </a:r>
            <a:r>
              <a:rPr lang="en-US" sz="1200" dirty="0">
                <a:latin typeface="Georgia" panose="02040502050405020303" pitchFamily="18" charset="0"/>
              </a:rPr>
              <a:t> </a:t>
            </a:r>
            <a:r>
              <a:rPr lang="en-US" sz="1200" b="0" dirty="0">
                <a:latin typeface="Georgia" panose="02040502050405020303" pitchFamily="18" charset="0"/>
              </a:rPr>
              <a:t>1,500 </a:t>
            </a:r>
            <a:r>
              <a:rPr lang="en-US" sz="1200" dirty="0">
                <a:latin typeface="Georgia" panose="02040502050405020303" pitchFamily="18" charset="0"/>
              </a:rPr>
              <a:t>working alumni say they are</a:t>
            </a:r>
            <a:r>
              <a:rPr lang="en-US" sz="1200" baseline="0" dirty="0">
                <a:latin typeface="Georgia" panose="02040502050405020303" pitchFamily="18" charset="0"/>
              </a:rPr>
              <a:t> in jobs connected to peace and development in more than 115 countries. </a:t>
            </a:r>
          </a:p>
          <a:p>
            <a:pPr>
              <a:defRPr/>
            </a:pPr>
            <a:endParaRPr lang="en-US" sz="1200" b="1" baseline="0" dirty="0">
              <a:latin typeface="Georgia" panose="02040502050405020303" pitchFamily="18" charset="0"/>
            </a:endParaRPr>
          </a:p>
          <a:p>
            <a:pPr marL="171450" indent="-171450">
              <a:buFont typeface="Arial" panose="020B0604020202020204" pitchFamily="34" charset="0"/>
              <a:buChar char="•"/>
              <a:defRPr/>
            </a:pPr>
            <a:r>
              <a:rPr lang="en-US" sz="1200" b="0" baseline="0" dirty="0">
                <a:latin typeface="Georgia" panose="02040502050405020303" pitchFamily="18" charset="0"/>
              </a:rPr>
              <a:t>27% work as leaders of nongovernmental organizations</a:t>
            </a:r>
          </a:p>
          <a:p>
            <a:pPr marL="171450" indent="-171450">
              <a:buFont typeface="Arial" panose="020B0604020202020204" pitchFamily="34" charset="0"/>
              <a:buChar char="•"/>
              <a:defRPr/>
            </a:pPr>
            <a:r>
              <a:rPr lang="en-US" sz="1200" b="0" baseline="0" dirty="0">
                <a:latin typeface="Georgia" panose="02040502050405020303" pitchFamily="18" charset="0"/>
              </a:rPr>
              <a:t>18% work in research and education</a:t>
            </a:r>
          </a:p>
          <a:p>
            <a:pPr marL="171450" indent="-171450">
              <a:buFont typeface="Arial" panose="020B0604020202020204" pitchFamily="34" charset="0"/>
              <a:buChar char="•"/>
              <a:defRPr/>
            </a:pPr>
            <a:r>
              <a:rPr lang="en-US" sz="1200" b="0" baseline="0" dirty="0">
                <a:latin typeface="Georgia" panose="02040502050405020303" pitchFamily="18" charset="0"/>
              </a:rPr>
              <a:t>14% serve in government agencies</a:t>
            </a:r>
          </a:p>
          <a:p>
            <a:pPr marL="171450" indent="-171450">
              <a:buFont typeface="Arial" panose="020B0604020202020204" pitchFamily="34" charset="0"/>
              <a:buChar char="•"/>
              <a:defRPr/>
            </a:pPr>
            <a:r>
              <a:rPr lang="en-US" sz="1200" b="0" baseline="0" dirty="0">
                <a:latin typeface="Georgia" panose="02040502050405020303" pitchFamily="18" charset="0"/>
              </a:rPr>
              <a:t>11% work in other peace and development work </a:t>
            </a:r>
          </a:p>
          <a:p>
            <a:pPr marL="171450" indent="-171450">
              <a:buFont typeface="Arial" panose="020B0604020202020204" pitchFamily="34" charset="0"/>
              <a:buChar char="•"/>
              <a:defRPr/>
            </a:pPr>
            <a:r>
              <a:rPr lang="en-US" sz="1200" b="0" baseline="0" dirty="0">
                <a:latin typeface="Georgia" panose="02040502050405020303" pitchFamily="18" charset="0"/>
              </a:rPr>
              <a:t>7% work for multilateral organizations</a:t>
            </a:r>
          </a:p>
          <a:p>
            <a:pPr marL="171450" indent="-171450">
              <a:buFont typeface="Arial" panose="020B0604020202020204" pitchFamily="34" charset="0"/>
              <a:buChar char="•"/>
              <a:defRPr/>
            </a:pPr>
            <a:r>
              <a:rPr lang="en-US" sz="1200" b="0" baseline="0" dirty="0">
                <a:latin typeface="Georgia" panose="02040502050405020303" pitchFamily="18" charset="0"/>
              </a:rPr>
              <a:t>5% are pursuing advanced degrees </a:t>
            </a:r>
          </a:p>
          <a:p>
            <a:pPr marL="171450" indent="-171450">
              <a:buFont typeface="Arial" panose="020B0604020202020204" pitchFamily="34" charset="0"/>
              <a:buChar char="•"/>
              <a:defRPr/>
            </a:pPr>
            <a:r>
              <a:rPr lang="en-US" sz="1200" b="0" baseline="0" dirty="0">
                <a:latin typeface="Georgia" panose="02040502050405020303" pitchFamily="18" charset="0"/>
              </a:rPr>
              <a:t>5% work in law enforcement and military</a:t>
            </a:r>
          </a:p>
          <a:p>
            <a:pPr marL="171450" indent="-171450">
              <a:buFont typeface="Arial" panose="020B0604020202020204" pitchFamily="34" charset="0"/>
              <a:buChar char="•"/>
              <a:defRPr/>
            </a:pPr>
            <a:r>
              <a:rPr lang="en-US" sz="1200" b="0" baseline="0" dirty="0">
                <a:latin typeface="Georgia" panose="02040502050405020303" pitchFamily="18" charset="0"/>
              </a:rPr>
              <a:t>4% work in law </a:t>
            </a:r>
          </a:p>
          <a:p>
            <a:pPr marL="171450" indent="-171450">
              <a:buFont typeface="Arial" panose="020B0604020202020204" pitchFamily="34" charset="0"/>
              <a:buChar char="•"/>
              <a:defRPr/>
            </a:pPr>
            <a:r>
              <a:rPr lang="en-US" sz="1200" b="0" baseline="0" dirty="0">
                <a:latin typeface="Georgia" panose="02040502050405020303" pitchFamily="18" charset="0"/>
              </a:rPr>
              <a:t>4% work in the media and the arts and peacebuilding</a:t>
            </a:r>
            <a:endParaRPr lang="en-US" altLang="en-US" sz="1200" b="0" dirty="0">
              <a:latin typeface="Georgia" panose="02040502050405020303" pitchFamily="18" charset="0"/>
              <a:ea typeface="ヒラギノ角ゴ Pro W3" pitchFamily="-111" charset="-128"/>
            </a:endParaRPr>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46291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66"/>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7"/>
        <p:cNvGrpSpPr/>
        <p:nvPr/>
      </p:nvGrpSpPr>
      <p:grpSpPr>
        <a:xfrm>
          <a:off x="0" y="0"/>
          <a:ext cx="0" cy="0"/>
          <a:chOff x="0" y="0"/>
          <a:chExt cx="0" cy="0"/>
        </a:xfrm>
      </p:grpSpPr>
      <p:sp>
        <p:nvSpPr>
          <p:cNvPr id="168" name="Google Shape;168;p4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9" name="Google Shape;169;p4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0" name="Google Shape;170;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 name="Google Shape;171;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ption 1">
  <p:cSld name="Title Option 1">
    <p:spTree>
      <p:nvGrpSpPr>
        <p:cNvPr id="1" name="Shape 173"/>
        <p:cNvGrpSpPr/>
        <p:nvPr/>
      </p:nvGrpSpPr>
      <p:grpSpPr>
        <a:xfrm>
          <a:off x="0" y="0"/>
          <a:ext cx="0" cy="0"/>
          <a:chOff x="0" y="0"/>
          <a:chExt cx="0" cy="0"/>
        </a:xfrm>
      </p:grpSpPr>
      <p:sp>
        <p:nvSpPr>
          <p:cNvPr id="174" name="Google Shape;174;p47"/>
          <p:cNvSpPr/>
          <p:nvPr/>
        </p:nvSpPr>
        <p:spPr>
          <a:xfrm>
            <a:off x="0" y="-94129"/>
            <a:ext cx="12192000" cy="6952129"/>
          </a:xfrm>
          <a:prstGeom prst="rect">
            <a:avLst/>
          </a:prstGeom>
          <a:solidFill>
            <a:srgbClr val="48595D"/>
          </a:solidFill>
          <a:ln w="12700" cap="flat" cmpd="sng">
            <a:solidFill>
              <a:srgbClr val="B47A1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75" name="Google Shape;175;p47"/>
          <p:cNvPicPr preferRelativeResize="0"/>
          <p:nvPr/>
        </p:nvPicPr>
        <p:blipFill rotWithShape="1">
          <a:blip r:embed="rId2">
            <a:alphaModFix amt="25000"/>
          </a:blip>
          <a:srcRect/>
          <a:stretch/>
        </p:blipFill>
        <p:spPr>
          <a:xfrm>
            <a:off x="0" y="-687951"/>
            <a:ext cx="12209657" cy="8139771"/>
          </a:xfrm>
          <a:prstGeom prst="rect">
            <a:avLst/>
          </a:prstGeom>
          <a:noFill/>
          <a:ln>
            <a:noFill/>
          </a:ln>
        </p:spPr>
      </p:pic>
      <p:pic>
        <p:nvPicPr>
          <p:cNvPr id="176" name="Google Shape;176;p47"/>
          <p:cNvPicPr preferRelativeResize="0"/>
          <p:nvPr/>
        </p:nvPicPr>
        <p:blipFill rotWithShape="1">
          <a:blip r:embed="rId3">
            <a:alphaModFix/>
          </a:blip>
          <a:srcRect/>
          <a:stretch/>
        </p:blipFill>
        <p:spPr>
          <a:xfrm>
            <a:off x="5270723" y="5743823"/>
            <a:ext cx="1650555" cy="619535"/>
          </a:xfrm>
          <a:prstGeom prst="rect">
            <a:avLst/>
          </a:prstGeom>
          <a:noFill/>
          <a:ln>
            <a:noFill/>
          </a:ln>
        </p:spPr>
      </p:pic>
      <p:pic>
        <p:nvPicPr>
          <p:cNvPr id="177" name="Google Shape;177;p47"/>
          <p:cNvPicPr preferRelativeResize="0"/>
          <p:nvPr/>
        </p:nvPicPr>
        <p:blipFill rotWithShape="1">
          <a:blip r:embed="rId4">
            <a:alphaModFix/>
          </a:blip>
          <a:srcRect/>
          <a:stretch/>
        </p:blipFill>
        <p:spPr>
          <a:xfrm>
            <a:off x="975093" y="480927"/>
            <a:ext cx="2454908" cy="2464650"/>
          </a:xfrm>
          <a:prstGeom prst="rect">
            <a:avLst/>
          </a:prstGeom>
          <a:noFill/>
          <a:ln>
            <a:noFill/>
          </a:ln>
          <a:effectLst>
            <a:outerShdw blurRad="342900" dist="50800" dir="5400000" algn="ctr" rotWithShape="0">
              <a:srgbClr val="000000">
                <a:alpha val="45882"/>
              </a:srgbClr>
            </a:outerShdw>
          </a:effectLst>
        </p:spPr>
      </p:pic>
      <p:sp>
        <p:nvSpPr>
          <p:cNvPr id="178" name="Google Shape;178;p47"/>
          <p:cNvSpPr txBox="1">
            <a:spLocks noGrp="1"/>
          </p:cNvSpPr>
          <p:nvPr>
            <p:ph type="body" idx="1"/>
          </p:nvPr>
        </p:nvSpPr>
        <p:spPr>
          <a:xfrm>
            <a:off x="1346200" y="4622483"/>
            <a:ext cx="9499600" cy="73183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2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9" name="Google Shape;179;p47"/>
          <p:cNvSpPr txBox="1">
            <a:spLocks noGrp="1"/>
          </p:cNvSpPr>
          <p:nvPr>
            <p:ph type="body" idx="2"/>
          </p:nvPr>
        </p:nvSpPr>
        <p:spPr>
          <a:xfrm>
            <a:off x="710883" y="3668711"/>
            <a:ext cx="10770235" cy="95377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FFFFFF"/>
              </a:buClr>
              <a:buSzPts val="5400"/>
              <a:buNone/>
              <a:defRPr sz="5400" b="0" i="0">
                <a:solidFill>
                  <a:srgbClr val="FFFFFF"/>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ption 2">
  <p:cSld name="Title Option 2">
    <p:spTree>
      <p:nvGrpSpPr>
        <p:cNvPr id="1" name="Shape 180"/>
        <p:cNvGrpSpPr/>
        <p:nvPr/>
      </p:nvGrpSpPr>
      <p:grpSpPr>
        <a:xfrm>
          <a:off x="0" y="0"/>
          <a:ext cx="0" cy="0"/>
          <a:chOff x="0" y="0"/>
          <a:chExt cx="0" cy="0"/>
        </a:xfrm>
      </p:grpSpPr>
      <p:sp>
        <p:nvSpPr>
          <p:cNvPr id="181" name="Google Shape;181;p48"/>
          <p:cNvSpPr/>
          <p:nvPr/>
        </p:nvSpPr>
        <p:spPr>
          <a:xfrm>
            <a:off x="0" y="0"/>
            <a:ext cx="12192000" cy="6858000"/>
          </a:xfrm>
          <a:prstGeom prst="rect">
            <a:avLst/>
          </a:prstGeom>
          <a:solidFill>
            <a:srgbClr val="48595D"/>
          </a:solidFill>
          <a:ln w="12700" cap="flat" cmpd="sng">
            <a:solidFill>
              <a:srgbClr val="B47A1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82" name="Google Shape;182;p48"/>
          <p:cNvPicPr preferRelativeResize="0"/>
          <p:nvPr/>
        </p:nvPicPr>
        <p:blipFill rotWithShape="1">
          <a:blip r:embed="rId2">
            <a:alphaModFix amt="40000"/>
          </a:blip>
          <a:srcRect/>
          <a:stretch/>
        </p:blipFill>
        <p:spPr>
          <a:xfrm>
            <a:off x="0" y="-635000"/>
            <a:ext cx="12192000" cy="8128000"/>
          </a:xfrm>
          <a:prstGeom prst="rect">
            <a:avLst/>
          </a:prstGeom>
          <a:noFill/>
          <a:ln>
            <a:noFill/>
          </a:ln>
        </p:spPr>
      </p:pic>
      <p:pic>
        <p:nvPicPr>
          <p:cNvPr id="183" name="Google Shape;183;p48"/>
          <p:cNvPicPr preferRelativeResize="0"/>
          <p:nvPr/>
        </p:nvPicPr>
        <p:blipFill rotWithShape="1">
          <a:blip r:embed="rId3">
            <a:alphaModFix/>
          </a:blip>
          <a:srcRect/>
          <a:stretch/>
        </p:blipFill>
        <p:spPr>
          <a:xfrm>
            <a:off x="5270723" y="5743823"/>
            <a:ext cx="1650555" cy="619535"/>
          </a:xfrm>
          <a:prstGeom prst="rect">
            <a:avLst/>
          </a:prstGeom>
          <a:noFill/>
          <a:ln>
            <a:noFill/>
          </a:ln>
        </p:spPr>
      </p:pic>
      <p:pic>
        <p:nvPicPr>
          <p:cNvPr id="184" name="Google Shape;184;p48"/>
          <p:cNvPicPr preferRelativeResize="0"/>
          <p:nvPr/>
        </p:nvPicPr>
        <p:blipFill rotWithShape="1">
          <a:blip r:embed="rId4">
            <a:alphaModFix/>
          </a:blip>
          <a:srcRect/>
          <a:stretch/>
        </p:blipFill>
        <p:spPr>
          <a:xfrm>
            <a:off x="8182717" y="569061"/>
            <a:ext cx="2454908" cy="2464650"/>
          </a:xfrm>
          <a:prstGeom prst="rect">
            <a:avLst/>
          </a:prstGeom>
          <a:noFill/>
          <a:ln>
            <a:noFill/>
          </a:ln>
          <a:effectLst>
            <a:outerShdw blurRad="342900" dist="50800" dir="5400000" algn="ctr" rotWithShape="0">
              <a:srgbClr val="000000">
                <a:alpha val="45882"/>
              </a:srgbClr>
            </a:outerShdw>
          </a:effectLst>
        </p:spPr>
      </p:pic>
      <p:sp>
        <p:nvSpPr>
          <p:cNvPr id="185" name="Google Shape;185;p48"/>
          <p:cNvSpPr txBox="1">
            <a:spLocks noGrp="1"/>
          </p:cNvSpPr>
          <p:nvPr>
            <p:ph type="body" idx="1"/>
          </p:nvPr>
        </p:nvSpPr>
        <p:spPr>
          <a:xfrm>
            <a:off x="1346200" y="4622483"/>
            <a:ext cx="9499600" cy="73183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2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6" name="Google Shape;186;p48"/>
          <p:cNvSpPr txBox="1">
            <a:spLocks noGrp="1"/>
          </p:cNvSpPr>
          <p:nvPr>
            <p:ph type="body" idx="2"/>
          </p:nvPr>
        </p:nvSpPr>
        <p:spPr>
          <a:xfrm>
            <a:off x="710883" y="3668711"/>
            <a:ext cx="10770235" cy="95377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FFFFFF"/>
              </a:buClr>
              <a:buSzPts val="5400"/>
              <a:buNone/>
              <a:defRPr sz="5400" b="0" i="0">
                <a:solidFill>
                  <a:srgbClr val="FFFFFF"/>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ption 3">
  <p:cSld name="Title Option 3">
    <p:spTree>
      <p:nvGrpSpPr>
        <p:cNvPr id="1" name="Shape 187"/>
        <p:cNvGrpSpPr/>
        <p:nvPr/>
      </p:nvGrpSpPr>
      <p:grpSpPr>
        <a:xfrm>
          <a:off x="0" y="0"/>
          <a:ext cx="0" cy="0"/>
          <a:chOff x="0" y="0"/>
          <a:chExt cx="0" cy="0"/>
        </a:xfrm>
      </p:grpSpPr>
      <p:sp>
        <p:nvSpPr>
          <p:cNvPr id="188" name="Google Shape;188;p49"/>
          <p:cNvSpPr/>
          <p:nvPr/>
        </p:nvSpPr>
        <p:spPr>
          <a:xfrm>
            <a:off x="0" y="0"/>
            <a:ext cx="12192000" cy="6858000"/>
          </a:xfrm>
          <a:prstGeom prst="rect">
            <a:avLst/>
          </a:prstGeom>
          <a:solidFill>
            <a:srgbClr val="48595D"/>
          </a:solidFill>
          <a:ln w="12700" cap="flat" cmpd="sng">
            <a:solidFill>
              <a:srgbClr val="B47A1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89" name="Google Shape;189;p49"/>
          <p:cNvPicPr preferRelativeResize="0"/>
          <p:nvPr/>
        </p:nvPicPr>
        <p:blipFill rotWithShape="1">
          <a:blip r:embed="rId2">
            <a:alphaModFix amt="24000"/>
          </a:blip>
          <a:srcRect/>
          <a:stretch/>
        </p:blipFill>
        <p:spPr>
          <a:xfrm>
            <a:off x="0" y="-215153"/>
            <a:ext cx="12200215" cy="7543800"/>
          </a:xfrm>
          <a:prstGeom prst="rect">
            <a:avLst/>
          </a:prstGeom>
          <a:noFill/>
          <a:ln>
            <a:noFill/>
          </a:ln>
        </p:spPr>
      </p:pic>
      <p:pic>
        <p:nvPicPr>
          <p:cNvPr id="190" name="Google Shape;190;p49"/>
          <p:cNvPicPr preferRelativeResize="0"/>
          <p:nvPr/>
        </p:nvPicPr>
        <p:blipFill rotWithShape="1">
          <a:blip r:embed="rId3">
            <a:alphaModFix/>
          </a:blip>
          <a:srcRect/>
          <a:stretch/>
        </p:blipFill>
        <p:spPr>
          <a:xfrm>
            <a:off x="5270723" y="5743823"/>
            <a:ext cx="1650555" cy="619535"/>
          </a:xfrm>
          <a:prstGeom prst="rect">
            <a:avLst/>
          </a:prstGeom>
          <a:noFill/>
          <a:ln>
            <a:noFill/>
          </a:ln>
        </p:spPr>
      </p:pic>
      <p:pic>
        <p:nvPicPr>
          <p:cNvPr id="191" name="Google Shape;191;p49"/>
          <p:cNvPicPr preferRelativeResize="0"/>
          <p:nvPr/>
        </p:nvPicPr>
        <p:blipFill rotWithShape="1">
          <a:blip r:embed="rId4">
            <a:alphaModFix/>
          </a:blip>
          <a:srcRect/>
          <a:stretch/>
        </p:blipFill>
        <p:spPr>
          <a:xfrm>
            <a:off x="6327023" y="200868"/>
            <a:ext cx="2454908" cy="2464650"/>
          </a:xfrm>
          <a:prstGeom prst="rect">
            <a:avLst/>
          </a:prstGeom>
          <a:noFill/>
          <a:ln>
            <a:noFill/>
          </a:ln>
          <a:effectLst>
            <a:outerShdw blurRad="342900" dist="50800" dir="5400000" algn="ctr" rotWithShape="0">
              <a:srgbClr val="000000">
                <a:alpha val="45882"/>
              </a:srgbClr>
            </a:outerShdw>
          </a:effectLst>
        </p:spPr>
      </p:pic>
      <p:sp>
        <p:nvSpPr>
          <p:cNvPr id="192" name="Google Shape;192;p49"/>
          <p:cNvSpPr txBox="1">
            <a:spLocks noGrp="1"/>
          </p:cNvSpPr>
          <p:nvPr>
            <p:ph type="body" idx="1"/>
          </p:nvPr>
        </p:nvSpPr>
        <p:spPr>
          <a:xfrm>
            <a:off x="1346200" y="4622483"/>
            <a:ext cx="9499600" cy="73183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2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3" name="Google Shape;193;p49"/>
          <p:cNvSpPr txBox="1">
            <a:spLocks noGrp="1"/>
          </p:cNvSpPr>
          <p:nvPr>
            <p:ph type="body" idx="2"/>
          </p:nvPr>
        </p:nvSpPr>
        <p:spPr>
          <a:xfrm>
            <a:off x="710883" y="3668711"/>
            <a:ext cx="10770235" cy="95377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FFFFFF"/>
              </a:buClr>
              <a:buSzPts val="5400"/>
              <a:buNone/>
              <a:defRPr sz="5400" b="0" i="0">
                <a:solidFill>
                  <a:srgbClr val="FFFFFF"/>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ption 4">
  <p:cSld name="Title Option 4">
    <p:spTree>
      <p:nvGrpSpPr>
        <p:cNvPr id="1" name="Shape 194"/>
        <p:cNvGrpSpPr/>
        <p:nvPr/>
      </p:nvGrpSpPr>
      <p:grpSpPr>
        <a:xfrm>
          <a:off x="0" y="0"/>
          <a:ext cx="0" cy="0"/>
          <a:chOff x="0" y="0"/>
          <a:chExt cx="0" cy="0"/>
        </a:xfrm>
      </p:grpSpPr>
      <p:sp>
        <p:nvSpPr>
          <p:cNvPr id="195" name="Google Shape;195;p50"/>
          <p:cNvSpPr/>
          <p:nvPr/>
        </p:nvSpPr>
        <p:spPr>
          <a:xfrm>
            <a:off x="0" y="0"/>
            <a:ext cx="12192000" cy="6858000"/>
          </a:xfrm>
          <a:prstGeom prst="rect">
            <a:avLst/>
          </a:prstGeom>
          <a:solidFill>
            <a:srgbClr val="48595D"/>
          </a:solidFill>
          <a:ln w="12700" cap="flat" cmpd="sng">
            <a:solidFill>
              <a:srgbClr val="B47A1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96" name="Google Shape;196;p50"/>
          <p:cNvPicPr preferRelativeResize="0"/>
          <p:nvPr/>
        </p:nvPicPr>
        <p:blipFill rotWithShape="1">
          <a:blip r:embed="rId2">
            <a:alphaModFix amt="29000"/>
          </a:blip>
          <a:srcRect/>
          <a:stretch/>
        </p:blipFill>
        <p:spPr>
          <a:xfrm>
            <a:off x="0" y="-1270000"/>
            <a:ext cx="12192000" cy="8128000"/>
          </a:xfrm>
          <a:prstGeom prst="rect">
            <a:avLst/>
          </a:prstGeom>
          <a:noFill/>
          <a:ln>
            <a:noFill/>
          </a:ln>
        </p:spPr>
      </p:pic>
      <p:pic>
        <p:nvPicPr>
          <p:cNvPr id="197" name="Google Shape;197;p50"/>
          <p:cNvPicPr preferRelativeResize="0"/>
          <p:nvPr/>
        </p:nvPicPr>
        <p:blipFill rotWithShape="1">
          <a:blip r:embed="rId3">
            <a:alphaModFix/>
          </a:blip>
          <a:srcRect/>
          <a:stretch/>
        </p:blipFill>
        <p:spPr>
          <a:xfrm>
            <a:off x="5270723" y="5743823"/>
            <a:ext cx="1650555" cy="619535"/>
          </a:xfrm>
          <a:prstGeom prst="rect">
            <a:avLst/>
          </a:prstGeom>
          <a:noFill/>
          <a:ln>
            <a:noFill/>
          </a:ln>
        </p:spPr>
      </p:pic>
      <p:pic>
        <p:nvPicPr>
          <p:cNvPr id="198" name="Google Shape;198;p50"/>
          <p:cNvPicPr preferRelativeResize="0"/>
          <p:nvPr/>
        </p:nvPicPr>
        <p:blipFill rotWithShape="1">
          <a:blip r:embed="rId4">
            <a:alphaModFix/>
          </a:blip>
          <a:srcRect/>
          <a:stretch/>
        </p:blipFill>
        <p:spPr>
          <a:xfrm>
            <a:off x="9282751" y="1561675"/>
            <a:ext cx="2454908" cy="2464650"/>
          </a:xfrm>
          <a:prstGeom prst="rect">
            <a:avLst/>
          </a:prstGeom>
          <a:noFill/>
          <a:ln>
            <a:noFill/>
          </a:ln>
          <a:effectLst>
            <a:outerShdw blurRad="342900" dist="50800" dir="5400000" algn="ctr" rotWithShape="0">
              <a:srgbClr val="000000">
                <a:alpha val="45882"/>
              </a:srgbClr>
            </a:outerShdw>
          </a:effectLst>
        </p:spPr>
      </p:pic>
      <p:sp>
        <p:nvSpPr>
          <p:cNvPr id="199" name="Google Shape;199;p50"/>
          <p:cNvSpPr txBox="1">
            <a:spLocks noGrp="1"/>
          </p:cNvSpPr>
          <p:nvPr>
            <p:ph type="body" idx="1"/>
          </p:nvPr>
        </p:nvSpPr>
        <p:spPr>
          <a:xfrm>
            <a:off x="1346200" y="4622483"/>
            <a:ext cx="9499600" cy="73183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2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0" name="Google Shape;200;p50"/>
          <p:cNvSpPr txBox="1">
            <a:spLocks noGrp="1"/>
          </p:cNvSpPr>
          <p:nvPr>
            <p:ph type="body" idx="2"/>
          </p:nvPr>
        </p:nvSpPr>
        <p:spPr>
          <a:xfrm>
            <a:off x="710883" y="3668711"/>
            <a:ext cx="10770235" cy="95377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FFFFFF"/>
              </a:buClr>
              <a:buSzPts val="5400"/>
              <a:buNone/>
              <a:defRPr sz="5400" b="0" i="0">
                <a:solidFill>
                  <a:srgbClr val="FFFFFF"/>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ext Section 1">
  <p:cSld name="Next Section 1">
    <p:spTree>
      <p:nvGrpSpPr>
        <p:cNvPr id="1" name="Shape 201"/>
        <p:cNvGrpSpPr/>
        <p:nvPr/>
      </p:nvGrpSpPr>
      <p:grpSpPr>
        <a:xfrm>
          <a:off x="0" y="0"/>
          <a:ext cx="0" cy="0"/>
          <a:chOff x="0" y="0"/>
          <a:chExt cx="0" cy="0"/>
        </a:xfrm>
      </p:grpSpPr>
      <p:sp>
        <p:nvSpPr>
          <p:cNvPr id="202" name="Google Shape;202;p51"/>
          <p:cNvSpPr/>
          <p:nvPr/>
        </p:nvSpPr>
        <p:spPr>
          <a:xfrm>
            <a:off x="0" y="0"/>
            <a:ext cx="12192000" cy="6858000"/>
          </a:xfrm>
          <a:prstGeom prst="rect">
            <a:avLst/>
          </a:prstGeom>
          <a:solidFill>
            <a:srgbClr val="48595D"/>
          </a:solidFill>
          <a:ln w="12700" cap="flat" cmpd="sng">
            <a:solidFill>
              <a:srgbClr val="B47A1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03" name="Google Shape;203;p51"/>
          <p:cNvPicPr preferRelativeResize="0"/>
          <p:nvPr/>
        </p:nvPicPr>
        <p:blipFill rotWithShape="1">
          <a:blip r:embed="rId2">
            <a:alphaModFix amt="28000"/>
          </a:blip>
          <a:srcRect/>
          <a:stretch/>
        </p:blipFill>
        <p:spPr>
          <a:xfrm>
            <a:off x="0" y="-635000"/>
            <a:ext cx="12192000" cy="8128000"/>
          </a:xfrm>
          <a:prstGeom prst="rect">
            <a:avLst/>
          </a:prstGeom>
          <a:noFill/>
          <a:ln>
            <a:noFill/>
          </a:ln>
        </p:spPr>
      </p:pic>
      <p:sp>
        <p:nvSpPr>
          <p:cNvPr id="204" name="Google Shape;204;p51"/>
          <p:cNvSpPr txBox="1">
            <a:spLocks noGrp="1"/>
          </p:cNvSpPr>
          <p:nvPr>
            <p:ph type="body" idx="1"/>
          </p:nvPr>
        </p:nvSpPr>
        <p:spPr>
          <a:xfrm>
            <a:off x="1288676" y="3708725"/>
            <a:ext cx="9614646" cy="116998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FFFFFF"/>
              </a:buClr>
              <a:buSzPts val="6600"/>
              <a:buNone/>
              <a:defRPr sz="6600">
                <a:solidFill>
                  <a:srgbClr val="FFFFFF"/>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5" name="Google Shape;205;p51"/>
          <p:cNvSpPr txBox="1">
            <a:spLocks noGrp="1"/>
          </p:cNvSpPr>
          <p:nvPr>
            <p:ph type="body" idx="2"/>
          </p:nvPr>
        </p:nvSpPr>
        <p:spPr>
          <a:xfrm>
            <a:off x="3386930" y="4571999"/>
            <a:ext cx="5418138" cy="100806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FFFFFF"/>
              </a:buClr>
              <a:buSzPts val="3300"/>
              <a:buNone/>
              <a:defRPr sz="3300">
                <a:solidFill>
                  <a:srgbClr val="FFFFFF"/>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2">
  <p:cSld name="Section 2">
    <p:spTree>
      <p:nvGrpSpPr>
        <p:cNvPr id="1" name="Shape 206"/>
        <p:cNvGrpSpPr/>
        <p:nvPr/>
      </p:nvGrpSpPr>
      <p:grpSpPr>
        <a:xfrm>
          <a:off x="0" y="0"/>
          <a:ext cx="0" cy="0"/>
          <a:chOff x="0" y="0"/>
          <a:chExt cx="0" cy="0"/>
        </a:xfrm>
      </p:grpSpPr>
      <p:sp>
        <p:nvSpPr>
          <p:cNvPr id="207" name="Google Shape;207;p52"/>
          <p:cNvSpPr/>
          <p:nvPr/>
        </p:nvSpPr>
        <p:spPr>
          <a:xfrm>
            <a:off x="0" y="0"/>
            <a:ext cx="12192000" cy="6858000"/>
          </a:xfrm>
          <a:prstGeom prst="rect">
            <a:avLst/>
          </a:prstGeom>
          <a:solidFill>
            <a:srgbClr val="48595D"/>
          </a:solidFill>
          <a:ln w="12700" cap="flat" cmpd="sng">
            <a:solidFill>
              <a:srgbClr val="B47A1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08" name="Google Shape;208;p52"/>
          <p:cNvPicPr preferRelativeResize="0"/>
          <p:nvPr/>
        </p:nvPicPr>
        <p:blipFill rotWithShape="1">
          <a:blip r:embed="rId2">
            <a:alphaModFix amt="26000"/>
          </a:blip>
          <a:srcRect/>
          <a:stretch/>
        </p:blipFill>
        <p:spPr>
          <a:xfrm>
            <a:off x="-1" y="0"/>
            <a:ext cx="12223377" cy="8148918"/>
          </a:xfrm>
          <a:prstGeom prst="rect">
            <a:avLst/>
          </a:prstGeom>
          <a:noFill/>
          <a:ln>
            <a:noFill/>
          </a:ln>
        </p:spPr>
      </p:pic>
      <p:sp>
        <p:nvSpPr>
          <p:cNvPr id="209" name="Google Shape;209;p52"/>
          <p:cNvSpPr txBox="1">
            <a:spLocks noGrp="1"/>
          </p:cNvSpPr>
          <p:nvPr>
            <p:ph type="body" idx="1"/>
          </p:nvPr>
        </p:nvSpPr>
        <p:spPr>
          <a:xfrm>
            <a:off x="1288676" y="3708725"/>
            <a:ext cx="9614646" cy="116998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FFFFFF"/>
              </a:buClr>
              <a:buSzPts val="6600"/>
              <a:buNone/>
              <a:defRPr sz="6600">
                <a:solidFill>
                  <a:srgbClr val="FFFFFF"/>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0" name="Google Shape;210;p52"/>
          <p:cNvSpPr txBox="1">
            <a:spLocks noGrp="1"/>
          </p:cNvSpPr>
          <p:nvPr>
            <p:ph type="body" idx="2"/>
          </p:nvPr>
        </p:nvSpPr>
        <p:spPr>
          <a:xfrm>
            <a:off x="3386930" y="4571999"/>
            <a:ext cx="5418138" cy="100806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FFFFFF"/>
              </a:buClr>
              <a:buSzPts val="3300"/>
              <a:buNone/>
              <a:defRPr sz="3300">
                <a:solidFill>
                  <a:srgbClr val="FFFFFF"/>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ew Section 3">
  <p:cSld name="New Section 3">
    <p:spTree>
      <p:nvGrpSpPr>
        <p:cNvPr id="1" name="Shape 211"/>
        <p:cNvGrpSpPr/>
        <p:nvPr/>
      </p:nvGrpSpPr>
      <p:grpSpPr>
        <a:xfrm>
          <a:off x="0" y="0"/>
          <a:ext cx="0" cy="0"/>
          <a:chOff x="0" y="0"/>
          <a:chExt cx="0" cy="0"/>
        </a:xfrm>
      </p:grpSpPr>
      <p:sp>
        <p:nvSpPr>
          <p:cNvPr id="212" name="Google Shape;212;p53"/>
          <p:cNvSpPr/>
          <p:nvPr/>
        </p:nvSpPr>
        <p:spPr>
          <a:xfrm>
            <a:off x="0" y="0"/>
            <a:ext cx="12192000" cy="6858000"/>
          </a:xfrm>
          <a:prstGeom prst="rect">
            <a:avLst/>
          </a:prstGeom>
          <a:solidFill>
            <a:srgbClr val="48595D"/>
          </a:solidFill>
          <a:ln w="12700" cap="flat" cmpd="sng">
            <a:solidFill>
              <a:srgbClr val="B47A1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13" name="Google Shape;213;p53"/>
          <p:cNvPicPr preferRelativeResize="0"/>
          <p:nvPr/>
        </p:nvPicPr>
        <p:blipFill rotWithShape="1">
          <a:blip r:embed="rId2">
            <a:alphaModFix amt="48000"/>
          </a:blip>
          <a:srcRect/>
          <a:stretch/>
        </p:blipFill>
        <p:spPr>
          <a:xfrm>
            <a:off x="0" y="-510988"/>
            <a:ext cx="12223377" cy="8148918"/>
          </a:xfrm>
          <a:prstGeom prst="rect">
            <a:avLst/>
          </a:prstGeom>
          <a:noFill/>
          <a:ln>
            <a:noFill/>
          </a:ln>
        </p:spPr>
      </p:pic>
      <p:sp>
        <p:nvSpPr>
          <p:cNvPr id="214" name="Google Shape;214;p53"/>
          <p:cNvSpPr txBox="1">
            <a:spLocks noGrp="1"/>
          </p:cNvSpPr>
          <p:nvPr>
            <p:ph type="body" idx="1"/>
          </p:nvPr>
        </p:nvSpPr>
        <p:spPr>
          <a:xfrm>
            <a:off x="1288676" y="3708725"/>
            <a:ext cx="9614646" cy="116998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FFFFFF"/>
              </a:buClr>
              <a:buSzPts val="6600"/>
              <a:buNone/>
              <a:defRPr sz="6600">
                <a:solidFill>
                  <a:srgbClr val="FFFFFF"/>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5" name="Google Shape;215;p53"/>
          <p:cNvSpPr txBox="1">
            <a:spLocks noGrp="1"/>
          </p:cNvSpPr>
          <p:nvPr>
            <p:ph type="body" idx="2"/>
          </p:nvPr>
        </p:nvSpPr>
        <p:spPr>
          <a:xfrm>
            <a:off x="3386930" y="4571999"/>
            <a:ext cx="5418138" cy="100806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FFFFFF"/>
              </a:buClr>
              <a:buSzPts val="3300"/>
              <a:buNone/>
              <a:defRPr sz="3300">
                <a:solidFill>
                  <a:srgbClr val="FFFFFF"/>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ext Section Alternative 1">
  <p:cSld name="Next Section Alternative 1">
    <p:spTree>
      <p:nvGrpSpPr>
        <p:cNvPr id="1" name="Shape 216"/>
        <p:cNvGrpSpPr/>
        <p:nvPr/>
      </p:nvGrpSpPr>
      <p:grpSpPr>
        <a:xfrm>
          <a:off x="0" y="0"/>
          <a:ext cx="0" cy="0"/>
          <a:chOff x="0" y="0"/>
          <a:chExt cx="0" cy="0"/>
        </a:xfrm>
      </p:grpSpPr>
      <p:pic>
        <p:nvPicPr>
          <p:cNvPr id="217" name="Google Shape;217;p54"/>
          <p:cNvPicPr preferRelativeResize="0"/>
          <p:nvPr/>
        </p:nvPicPr>
        <p:blipFill rotWithShape="1">
          <a:blip r:embed="rId2">
            <a:alphaModFix/>
          </a:blip>
          <a:srcRect/>
          <a:stretch/>
        </p:blipFill>
        <p:spPr>
          <a:xfrm>
            <a:off x="0" y="-736600"/>
            <a:ext cx="12196373" cy="8334188"/>
          </a:xfrm>
          <a:prstGeom prst="rect">
            <a:avLst/>
          </a:prstGeom>
          <a:noFill/>
          <a:ln>
            <a:noFill/>
          </a:ln>
        </p:spPr>
      </p:pic>
      <p:sp>
        <p:nvSpPr>
          <p:cNvPr id="218" name="Google Shape;218;p54"/>
          <p:cNvSpPr/>
          <p:nvPr/>
        </p:nvSpPr>
        <p:spPr>
          <a:xfrm>
            <a:off x="-1" y="0"/>
            <a:ext cx="4780548" cy="6858000"/>
          </a:xfrm>
          <a:prstGeom prst="rect">
            <a:avLst/>
          </a:prstGeom>
          <a:solidFill>
            <a:schemeClr val="dk1">
              <a:alpha val="6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sp>
        <p:nvSpPr>
          <p:cNvPr id="219" name="Google Shape;219;p54"/>
          <p:cNvSpPr txBox="1">
            <a:spLocks noGrp="1"/>
          </p:cNvSpPr>
          <p:nvPr>
            <p:ph type="body" idx="1"/>
          </p:nvPr>
        </p:nvSpPr>
        <p:spPr>
          <a:xfrm>
            <a:off x="359066" y="2405657"/>
            <a:ext cx="4076577" cy="1169986"/>
          </a:xfrm>
          <a:prstGeom prst="rect">
            <a:avLst/>
          </a:prstGeom>
          <a:noFill/>
          <a:ln>
            <a:noFill/>
          </a:ln>
        </p:spPr>
        <p:txBody>
          <a:bodyPr spcFirstLastPara="1" wrap="square" lIns="91425" tIns="45700" rIns="91425" bIns="45700" anchor="t" anchorCtr="0">
            <a:normAutofit/>
          </a:bodyPr>
          <a:lstStyle>
            <a:lvl1pPr marL="457200" lvl="0" indent="-228600" algn="l">
              <a:lnSpc>
                <a:spcPct val="85909"/>
              </a:lnSpc>
              <a:spcBef>
                <a:spcPts val="1000"/>
              </a:spcBef>
              <a:spcAft>
                <a:spcPts val="0"/>
              </a:spcAft>
              <a:buClr>
                <a:srgbClr val="FFFFFF"/>
              </a:buClr>
              <a:buSzPts val="4400"/>
              <a:buNone/>
              <a:defRPr sz="4400" b="1">
                <a:solidFill>
                  <a:srgbClr val="FFFFFF"/>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0" name="Google Shape;220;p54"/>
          <p:cNvSpPr txBox="1">
            <a:spLocks noGrp="1"/>
          </p:cNvSpPr>
          <p:nvPr>
            <p:ph type="body" idx="2"/>
          </p:nvPr>
        </p:nvSpPr>
        <p:spPr>
          <a:xfrm>
            <a:off x="359066" y="3708725"/>
            <a:ext cx="5418138" cy="100806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FFFFF"/>
              </a:buClr>
              <a:buSzPts val="3300"/>
              <a:buNone/>
              <a:defRPr sz="3300">
                <a:solidFill>
                  <a:srgbClr val="FFFFFF"/>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ext Section Alternative 2">
  <p:cSld name="Next Section Alternative 2">
    <p:spTree>
      <p:nvGrpSpPr>
        <p:cNvPr id="1" name="Shape 221"/>
        <p:cNvGrpSpPr/>
        <p:nvPr/>
      </p:nvGrpSpPr>
      <p:grpSpPr>
        <a:xfrm>
          <a:off x="0" y="0"/>
          <a:ext cx="0" cy="0"/>
          <a:chOff x="0" y="0"/>
          <a:chExt cx="0" cy="0"/>
        </a:xfrm>
      </p:grpSpPr>
      <p:pic>
        <p:nvPicPr>
          <p:cNvPr id="222" name="Google Shape;222;p55"/>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23" name="Google Shape;223;p55"/>
          <p:cNvSpPr/>
          <p:nvPr/>
        </p:nvSpPr>
        <p:spPr>
          <a:xfrm>
            <a:off x="-1" y="0"/>
            <a:ext cx="4780548" cy="6858000"/>
          </a:xfrm>
          <a:prstGeom prst="rect">
            <a:avLst/>
          </a:prstGeom>
          <a:solidFill>
            <a:srgbClr val="FF7600">
              <a:alpha val="4392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sp>
        <p:nvSpPr>
          <p:cNvPr id="224" name="Google Shape;224;p55"/>
          <p:cNvSpPr txBox="1">
            <a:spLocks noGrp="1"/>
          </p:cNvSpPr>
          <p:nvPr>
            <p:ph type="body" idx="1"/>
          </p:nvPr>
        </p:nvSpPr>
        <p:spPr>
          <a:xfrm>
            <a:off x="359066" y="2405657"/>
            <a:ext cx="4076577" cy="1169986"/>
          </a:xfrm>
          <a:prstGeom prst="rect">
            <a:avLst/>
          </a:prstGeom>
          <a:noFill/>
          <a:ln>
            <a:noFill/>
          </a:ln>
        </p:spPr>
        <p:txBody>
          <a:bodyPr spcFirstLastPara="1" wrap="square" lIns="91425" tIns="45700" rIns="91425" bIns="45700" anchor="t" anchorCtr="0">
            <a:normAutofit/>
          </a:bodyPr>
          <a:lstStyle>
            <a:lvl1pPr marL="457200" lvl="0" indent="-228600" algn="l">
              <a:lnSpc>
                <a:spcPct val="85909"/>
              </a:lnSpc>
              <a:spcBef>
                <a:spcPts val="1000"/>
              </a:spcBef>
              <a:spcAft>
                <a:spcPts val="0"/>
              </a:spcAft>
              <a:buClr>
                <a:srgbClr val="FFFFFF"/>
              </a:buClr>
              <a:buSzPts val="4400"/>
              <a:buNone/>
              <a:defRPr sz="4400" b="1">
                <a:solidFill>
                  <a:srgbClr val="FFFFFF"/>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5" name="Google Shape;225;p55"/>
          <p:cNvSpPr txBox="1">
            <a:spLocks noGrp="1"/>
          </p:cNvSpPr>
          <p:nvPr>
            <p:ph type="body" idx="2"/>
          </p:nvPr>
        </p:nvSpPr>
        <p:spPr>
          <a:xfrm>
            <a:off x="359066" y="3708725"/>
            <a:ext cx="5418138" cy="100806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FFFFF"/>
              </a:buClr>
              <a:buSzPts val="3300"/>
              <a:buNone/>
              <a:defRPr sz="3300">
                <a:solidFill>
                  <a:srgbClr val="FFFFFF"/>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With Bullets">
  <p:cSld name="Picture With Bullets">
    <p:spTree>
      <p:nvGrpSpPr>
        <p:cNvPr id="1" name="Shape 226"/>
        <p:cNvGrpSpPr/>
        <p:nvPr/>
      </p:nvGrpSpPr>
      <p:grpSpPr>
        <a:xfrm>
          <a:off x="0" y="0"/>
          <a:ext cx="0" cy="0"/>
          <a:chOff x="0" y="0"/>
          <a:chExt cx="0" cy="0"/>
        </a:xfrm>
      </p:grpSpPr>
      <p:sp>
        <p:nvSpPr>
          <p:cNvPr id="227" name="Google Shape;227;p56"/>
          <p:cNvSpPr/>
          <p:nvPr/>
        </p:nvSpPr>
        <p:spPr>
          <a:xfrm>
            <a:off x="6104965" y="-201706"/>
            <a:ext cx="6266329" cy="7194177"/>
          </a:xfrm>
          <a:prstGeom prst="rect">
            <a:avLst/>
          </a:prstGeom>
          <a:solidFill>
            <a:srgbClr val="2D5596"/>
          </a:solidFill>
          <a:ln w="12700" cap="flat" cmpd="sng">
            <a:solidFill>
              <a:srgbClr val="B47A1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28" name="Google Shape;228;p56"/>
          <p:cNvPicPr preferRelativeResize="0"/>
          <p:nvPr/>
        </p:nvPicPr>
        <p:blipFill rotWithShape="1">
          <a:blip r:embed="rId2">
            <a:alphaModFix/>
          </a:blip>
          <a:srcRect/>
          <a:stretch/>
        </p:blipFill>
        <p:spPr>
          <a:xfrm>
            <a:off x="0" y="-981634"/>
            <a:ext cx="6400800" cy="9601200"/>
          </a:xfrm>
          <a:prstGeom prst="rect">
            <a:avLst/>
          </a:prstGeom>
          <a:noFill/>
          <a:ln>
            <a:noFill/>
          </a:ln>
        </p:spPr>
      </p:pic>
      <p:cxnSp>
        <p:nvCxnSpPr>
          <p:cNvPr id="229" name="Google Shape;229;p56"/>
          <p:cNvCxnSpPr/>
          <p:nvPr/>
        </p:nvCxnSpPr>
        <p:spPr>
          <a:xfrm>
            <a:off x="6647145" y="2578042"/>
            <a:ext cx="4072437" cy="0"/>
          </a:xfrm>
          <a:prstGeom prst="straightConnector1">
            <a:avLst/>
          </a:prstGeom>
          <a:noFill/>
          <a:ln w="28575" cap="flat" cmpd="sng">
            <a:solidFill>
              <a:schemeClr val="lt1"/>
            </a:solidFill>
            <a:prstDash val="solid"/>
            <a:miter lim="800000"/>
            <a:headEnd type="none" w="sm" len="sm"/>
            <a:tailEnd type="none" w="sm" len="sm"/>
          </a:ln>
        </p:spPr>
      </p:cxnSp>
      <p:sp>
        <p:nvSpPr>
          <p:cNvPr id="230" name="Google Shape;230;p56"/>
          <p:cNvSpPr txBox="1">
            <a:spLocks noGrp="1"/>
          </p:cNvSpPr>
          <p:nvPr>
            <p:ph type="body" idx="1"/>
          </p:nvPr>
        </p:nvSpPr>
        <p:spPr>
          <a:xfrm>
            <a:off x="6664521" y="1250142"/>
            <a:ext cx="4921250" cy="60344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FFFFF"/>
              </a:buClr>
              <a:buSzPts val="4400"/>
              <a:buNone/>
              <a:defRPr sz="4400" b="1" i="0">
                <a:solidFill>
                  <a:srgbClr val="FFFFFF"/>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1" name="Google Shape;231;p56"/>
          <p:cNvSpPr txBox="1">
            <a:spLocks noGrp="1"/>
          </p:cNvSpPr>
          <p:nvPr>
            <p:ph type="body" idx="2"/>
          </p:nvPr>
        </p:nvSpPr>
        <p:spPr>
          <a:xfrm>
            <a:off x="6664521" y="1890318"/>
            <a:ext cx="4200525" cy="60704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FFFFF"/>
              </a:buClr>
              <a:buSzPts val="3300"/>
              <a:buNone/>
              <a:defRPr sz="3300">
                <a:solidFill>
                  <a:srgbClr val="FFFFFF"/>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2" name="Google Shape;232;p56"/>
          <p:cNvSpPr txBox="1">
            <a:spLocks noGrp="1"/>
          </p:cNvSpPr>
          <p:nvPr>
            <p:ph type="body" idx="3"/>
          </p:nvPr>
        </p:nvSpPr>
        <p:spPr>
          <a:xfrm>
            <a:off x="6664521" y="2876336"/>
            <a:ext cx="5307012" cy="2876550"/>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Clr>
                <a:srgbClr val="FFFFFF"/>
              </a:buClr>
              <a:buSzPts val="2200"/>
              <a:buFont typeface="Arial"/>
              <a:buChar char="•"/>
              <a:defRPr sz="2200" b="0" i="0">
                <a:solidFill>
                  <a:srgbClr val="FFFFFF"/>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233"/>
        <p:cNvGrpSpPr/>
        <p:nvPr/>
      </p:nvGrpSpPr>
      <p:grpSpPr>
        <a:xfrm>
          <a:off x="0" y="0"/>
          <a:ext cx="0" cy="0"/>
          <a:chOff x="0" y="0"/>
          <a:chExt cx="0" cy="0"/>
        </a:xfrm>
      </p:grpSpPr>
      <p:sp>
        <p:nvSpPr>
          <p:cNvPr id="234" name="Google Shape;234;p57"/>
          <p:cNvSpPr/>
          <p:nvPr/>
        </p:nvSpPr>
        <p:spPr>
          <a:xfrm>
            <a:off x="0" y="0"/>
            <a:ext cx="6441140" cy="6858000"/>
          </a:xfrm>
          <a:prstGeom prst="rect">
            <a:avLst/>
          </a:prstGeom>
          <a:solidFill>
            <a:srgbClr val="ED2B7A"/>
          </a:solidFill>
          <a:ln w="12700" cap="flat" cmpd="sng">
            <a:solidFill>
              <a:srgbClr val="ED2B7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35" name="Google Shape;235;p57"/>
          <p:cNvCxnSpPr/>
          <p:nvPr/>
        </p:nvCxnSpPr>
        <p:spPr>
          <a:xfrm>
            <a:off x="501840" y="2578042"/>
            <a:ext cx="4072437" cy="0"/>
          </a:xfrm>
          <a:prstGeom prst="straightConnector1">
            <a:avLst/>
          </a:prstGeom>
          <a:noFill/>
          <a:ln w="28575" cap="flat" cmpd="sng">
            <a:solidFill>
              <a:schemeClr val="lt1"/>
            </a:solidFill>
            <a:prstDash val="solid"/>
            <a:miter lim="800000"/>
            <a:headEnd type="none" w="sm" len="sm"/>
            <a:tailEnd type="none" w="sm" len="sm"/>
          </a:ln>
        </p:spPr>
      </p:cxnSp>
      <p:sp>
        <p:nvSpPr>
          <p:cNvPr id="236" name="Google Shape;236;p57"/>
          <p:cNvSpPr txBox="1">
            <a:spLocks noGrp="1"/>
          </p:cNvSpPr>
          <p:nvPr>
            <p:ph type="body" idx="1"/>
          </p:nvPr>
        </p:nvSpPr>
        <p:spPr>
          <a:xfrm>
            <a:off x="519216" y="1250142"/>
            <a:ext cx="4921250" cy="60344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FFFFF"/>
              </a:buClr>
              <a:buSzPts val="4400"/>
              <a:buNone/>
              <a:defRPr sz="4400" b="1" i="0">
                <a:solidFill>
                  <a:srgbClr val="FFFFFF"/>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7" name="Google Shape;237;p57"/>
          <p:cNvSpPr txBox="1">
            <a:spLocks noGrp="1"/>
          </p:cNvSpPr>
          <p:nvPr>
            <p:ph type="body" idx="2"/>
          </p:nvPr>
        </p:nvSpPr>
        <p:spPr>
          <a:xfrm>
            <a:off x="519216" y="1890318"/>
            <a:ext cx="4200525" cy="60704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FFFFF"/>
              </a:buClr>
              <a:buSzPts val="3300"/>
              <a:buNone/>
              <a:defRPr sz="3300">
                <a:solidFill>
                  <a:srgbClr val="FFFFFF"/>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8" name="Google Shape;238;p57"/>
          <p:cNvSpPr txBox="1">
            <a:spLocks noGrp="1"/>
          </p:cNvSpPr>
          <p:nvPr>
            <p:ph type="body" idx="3"/>
          </p:nvPr>
        </p:nvSpPr>
        <p:spPr>
          <a:xfrm>
            <a:off x="519216" y="2876336"/>
            <a:ext cx="5307012" cy="2876550"/>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Clr>
                <a:srgbClr val="FFFFFF"/>
              </a:buClr>
              <a:buSzPts val="2200"/>
              <a:buFont typeface="Arial"/>
              <a:buChar char="•"/>
              <a:defRPr sz="2200" b="0" i="0">
                <a:solidFill>
                  <a:srgbClr val="FFFFFF"/>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39" name="Google Shape;239;p57"/>
          <p:cNvPicPr preferRelativeResize="0"/>
          <p:nvPr/>
        </p:nvPicPr>
        <p:blipFill rotWithShape="1">
          <a:blip r:embed="rId2">
            <a:alphaModFix/>
          </a:blip>
          <a:srcRect/>
          <a:stretch/>
        </p:blipFill>
        <p:spPr>
          <a:xfrm>
            <a:off x="6441140" y="0"/>
            <a:ext cx="5924767" cy="685800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sic Bullets 1">
  <p:cSld name="Basic Bullets 1">
    <p:spTree>
      <p:nvGrpSpPr>
        <p:cNvPr id="1" name="Shape 240"/>
        <p:cNvGrpSpPr/>
        <p:nvPr/>
      </p:nvGrpSpPr>
      <p:grpSpPr>
        <a:xfrm>
          <a:off x="0" y="0"/>
          <a:ext cx="0" cy="0"/>
          <a:chOff x="0" y="0"/>
          <a:chExt cx="0" cy="0"/>
        </a:xfrm>
      </p:grpSpPr>
      <p:sp>
        <p:nvSpPr>
          <p:cNvPr id="241" name="Google Shape;241;p58"/>
          <p:cNvSpPr/>
          <p:nvPr/>
        </p:nvSpPr>
        <p:spPr>
          <a:xfrm>
            <a:off x="0" y="1540042"/>
            <a:ext cx="12192000" cy="5317958"/>
          </a:xfrm>
          <a:prstGeom prst="rect">
            <a:avLst/>
          </a:prstGeom>
          <a:solidFill>
            <a:schemeClr val="accent1"/>
          </a:solidFill>
          <a:ln w="12700" cap="flat" cmpd="sng">
            <a:solidFill>
              <a:srgbClr val="B47A1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2" name="Google Shape;242;p58"/>
          <p:cNvSpPr txBox="1">
            <a:spLocks noGrp="1"/>
          </p:cNvSpPr>
          <p:nvPr>
            <p:ph type="body" idx="1"/>
          </p:nvPr>
        </p:nvSpPr>
        <p:spPr>
          <a:xfrm>
            <a:off x="379828" y="699193"/>
            <a:ext cx="9149184" cy="84084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48595D"/>
              </a:buClr>
              <a:buSzPts val="4400"/>
              <a:buNone/>
              <a:defRPr sz="4400" b="1" i="0">
                <a:solidFill>
                  <a:srgbClr val="48595D"/>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3" name="Google Shape;243;p58"/>
          <p:cNvSpPr txBox="1">
            <a:spLocks noGrp="1"/>
          </p:cNvSpPr>
          <p:nvPr>
            <p:ph type="body" idx="2"/>
          </p:nvPr>
        </p:nvSpPr>
        <p:spPr>
          <a:xfrm>
            <a:off x="379828" y="2090490"/>
            <a:ext cx="7861300" cy="163127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48595D"/>
              </a:buClr>
              <a:buSzPts val="2800"/>
              <a:buFont typeface="Arial"/>
              <a:buChar char="•"/>
              <a:defRPr b="0" i="0">
                <a:solidFill>
                  <a:srgbClr val="48595D"/>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sic Bullets 2">
  <p:cSld name="Basic Bullets 2">
    <p:spTree>
      <p:nvGrpSpPr>
        <p:cNvPr id="1" name="Shape 244"/>
        <p:cNvGrpSpPr/>
        <p:nvPr/>
      </p:nvGrpSpPr>
      <p:grpSpPr>
        <a:xfrm>
          <a:off x="0" y="0"/>
          <a:ext cx="0" cy="0"/>
          <a:chOff x="0" y="0"/>
          <a:chExt cx="0" cy="0"/>
        </a:xfrm>
      </p:grpSpPr>
      <p:sp>
        <p:nvSpPr>
          <p:cNvPr id="245" name="Google Shape;245;p59"/>
          <p:cNvSpPr/>
          <p:nvPr/>
        </p:nvSpPr>
        <p:spPr>
          <a:xfrm>
            <a:off x="0" y="1540042"/>
            <a:ext cx="12192000" cy="5317958"/>
          </a:xfrm>
          <a:prstGeom prst="rect">
            <a:avLst/>
          </a:prstGeom>
          <a:solidFill>
            <a:srgbClr val="00B0E3"/>
          </a:solidFill>
          <a:ln w="12700" cap="flat" cmpd="sng">
            <a:solidFill>
              <a:srgbClr val="B47A1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6" name="Google Shape;246;p59"/>
          <p:cNvSpPr txBox="1">
            <a:spLocks noGrp="1"/>
          </p:cNvSpPr>
          <p:nvPr>
            <p:ph type="body" idx="1"/>
          </p:nvPr>
        </p:nvSpPr>
        <p:spPr>
          <a:xfrm>
            <a:off x="379828" y="699193"/>
            <a:ext cx="9149184" cy="84084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48595D"/>
              </a:buClr>
              <a:buSzPts val="4400"/>
              <a:buNone/>
              <a:defRPr sz="4400" b="1" i="0">
                <a:solidFill>
                  <a:srgbClr val="48595D"/>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7" name="Google Shape;247;p59"/>
          <p:cNvSpPr txBox="1">
            <a:spLocks noGrp="1"/>
          </p:cNvSpPr>
          <p:nvPr>
            <p:ph type="body" idx="2"/>
          </p:nvPr>
        </p:nvSpPr>
        <p:spPr>
          <a:xfrm>
            <a:off x="379828" y="2090490"/>
            <a:ext cx="7861300" cy="163127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FFFFFF"/>
              </a:buClr>
              <a:buSzPts val="2800"/>
              <a:buFont typeface="Arial"/>
              <a:buChar char="•"/>
              <a:defRPr b="0" i="0">
                <a:solidFill>
                  <a:srgbClr val="FFFFFF"/>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sic Bullets 3">
  <p:cSld name="Basic Bullets 3">
    <p:spTree>
      <p:nvGrpSpPr>
        <p:cNvPr id="1" name="Shape 248"/>
        <p:cNvGrpSpPr/>
        <p:nvPr/>
      </p:nvGrpSpPr>
      <p:grpSpPr>
        <a:xfrm>
          <a:off x="0" y="0"/>
          <a:ext cx="0" cy="0"/>
          <a:chOff x="0" y="0"/>
          <a:chExt cx="0" cy="0"/>
        </a:xfrm>
      </p:grpSpPr>
      <p:sp>
        <p:nvSpPr>
          <p:cNvPr id="249" name="Google Shape;249;p60"/>
          <p:cNvSpPr/>
          <p:nvPr/>
        </p:nvSpPr>
        <p:spPr>
          <a:xfrm>
            <a:off x="0" y="1540042"/>
            <a:ext cx="12192000" cy="5317958"/>
          </a:xfrm>
          <a:prstGeom prst="rect">
            <a:avLst/>
          </a:prstGeom>
          <a:solidFill>
            <a:srgbClr val="2D5596"/>
          </a:solidFill>
          <a:ln w="12700" cap="flat" cmpd="sng">
            <a:solidFill>
              <a:srgbClr val="B47A1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0" name="Google Shape;250;p60"/>
          <p:cNvSpPr txBox="1">
            <a:spLocks noGrp="1"/>
          </p:cNvSpPr>
          <p:nvPr>
            <p:ph type="body" idx="1"/>
          </p:nvPr>
        </p:nvSpPr>
        <p:spPr>
          <a:xfrm>
            <a:off x="379828" y="699193"/>
            <a:ext cx="9149184" cy="84084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48595D"/>
              </a:buClr>
              <a:buSzPts val="4400"/>
              <a:buNone/>
              <a:defRPr sz="4400" b="1" i="0">
                <a:solidFill>
                  <a:srgbClr val="48595D"/>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1" name="Google Shape;251;p60"/>
          <p:cNvSpPr txBox="1">
            <a:spLocks noGrp="1"/>
          </p:cNvSpPr>
          <p:nvPr>
            <p:ph type="body" idx="2"/>
          </p:nvPr>
        </p:nvSpPr>
        <p:spPr>
          <a:xfrm>
            <a:off x="379828" y="2090490"/>
            <a:ext cx="7861300" cy="163127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FFFFFF"/>
              </a:buClr>
              <a:buSzPts val="2800"/>
              <a:buFont typeface="Arial"/>
              <a:buChar char="•"/>
              <a:defRPr b="0" i="0">
                <a:solidFill>
                  <a:srgbClr val="FFFFFF"/>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sic Bullets 4">
  <p:cSld name="Basic Bullets 4">
    <p:spTree>
      <p:nvGrpSpPr>
        <p:cNvPr id="1" name="Shape 252"/>
        <p:cNvGrpSpPr/>
        <p:nvPr/>
      </p:nvGrpSpPr>
      <p:grpSpPr>
        <a:xfrm>
          <a:off x="0" y="0"/>
          <a:ext cx="0" cy="0"/>
          <a:chOff x="0" y="0"/>
          <a:chExt cx="0" cy="0"/>
        </a:xfrm>
      </p:grpSpPr>
      <p:sp>
        <p:nvSpPr>
          <p:cNvPr id="253" name="Google Shape;253;p61"/>
          <p:cNvSpPr/>
          <p:nvPr/>
        </p:nvSpPr>
        <p:spPr>
          <a:xfrm>
            <a:off x="0" y="0"/>
            <a:ext cx="12192000" cy="6858000"/>
          </a:xfrm>
          <a:prstGeom prst="rect">
            <a:avLst/>
          </a:prstGeom>
          <a:solidFill>
            <a:srgbClr val="00B0E3">
              <a:alpha val="6666"/>
            </a:srgbClr>
          </a:solidFill>
          <a:ln w="12700" cap="flat" cmpd="sng">
            <a:solidFill>
              <a:srgbClr val="B47A1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4" name="Google Shape;254;p61"/>
          <p:cNvSpPr txBox="1">
            <a:spLocks noGrp="1"/>
          </p:cNvSpPr>
          <p:nvPr>
            <p:ph type="body" idx="1"/>
          </p:nvPr>
        </p:nvSpPr>
        <p:spPr>
          <a:xfrm>
            <a:off x="379828" y="699193"/>
            <a:ext cx="9149184" cy="84084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48595D"/>
              </a:buClr>
              <a:buSzPts val="4400"/>
              <a:buNone/>
              <a:defRPr sz="4400" b="1" i="0">
                <a:solidFill>
                  <a:srgbClr val="48595D"/>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5" name="Google Shape;255;p61"/>
          <p:cNvSpPr txBox="1">
            <a:spLocks noGrp="1"/>
          </p:cNvSpPr>
          <p:nvPr>
            <p:ph type="body" idx="2"/>
          </p:nvPr>
        </p:nvSpPr>
        <p:spPr>
          <a:xfrm>
            <a:off x="379828" y="2090490"/>
            <a:ext cx="7861300" cy="163127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48595D"/>
              </a:buClr>
              <a:buSzPts val="2800"/>
              <a:buFont typeface="Arial"/>
              <a:buChar char="•"/>
              <a:defRPr b="0" i="0">
                <a:solidFill>
                  <a:srgbClr val="48595D"/>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sic Bullet with Picture 1">
  <p:cSld name="Basic Bullet with Picture 1">
    <p:spTree>
      <p:nvGrpSpPr>
        <p:cNvPr id="1" name="Shape 256"/>
        <p:cNvGrpSpPr/>
        <p:nvPr/>
      </p:nvGrpSpPr>
      <p:grpSpPr>
        <a:xfrm>
          <a:off x="0" y="0"/>
          <a:ext cx="0" cy="0"/>
          <a:chOff x="0" y="0"/>
          <a:chExt cx="0" cy="0"/>
        </a:xfrm>
      </p:grpSpPr>
      <p:cxnSp>
        <p:nvCxnSpPr>
          <p:cNvPr id="257" name="Google Shape;257;p62"/>
          <p:cNvCxnSpPr/>
          <p:nvPr/>
        </p:nvCxnSpPr>
        <p:spPr>
          <a:xfrm>
            <a:off x="450920" y="2293799"/>
            <a:ext cx="4072437" cy="0"/>
          </a:xfrm>
          <a:prstGeom prst="straightConnector1">
            <a:avLst/>
          </a:prstGeom>
          <a:noFill/>
          <a:ln w="28575" cap="flat" cmpd="sng">
            <a:solidFill>
              <a:srgbClr val="48595D"/>
            </a:solidFill>
            <a:prstDash val="solid"/>
            <a:miter lim="800000"/>
            <a:headEnd type="none" w="sm" len="sm"/>
            <a:tailEnd type="none" w="sm" len="sm"/>
          </a:ln>
        </p:spPr>
      </p:cxnSp>
      <p:sp>
        <p:nvSpPr>
          <p:cNvPr id="258" name="Google Shape;258;p62"/>
          <p:cNvSpPr/>
          <p:nvPr/>
        </p:nvSpPr>
        <p:spPr>
          <a:xfrm>
            <a:off x="6078071" y="0"/>
            <a:ext cx="6113929" cy="6858000"/>
          </a:xfrm>
          <a:prstGeom prst="rect">
            <a:avLst/>
          </a:prstGeom>
          <a:solidFill>
            <a:srgbClr val="00B2B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59" name="Google Shape;259;p62"/>
          <p:cNvPicPr preferRelativeResize="0"/>
          <p:nvPr/>
        </p:nvPicPr>
        <p:blipFill rotWithShape="1">
          <a:blip r:embed="rId2">
            <a:alphaModFix/>
          </a:blip>
          <a:srcRect/>
          <a:stretch/>
        </p:blipFill>
        <p:spPr>
          <a:xfrm>
            <a:off x="6457558" y="302559"/>
            <a:ext cx="5354955" cy="6252882"/>
          </a:xfrm>
          <a:prstGeom prst="rect">
            <a:avLst/>
          </a:prstGeom>
          <a:noFill/>
          <a:ln>
            <a:noFill/>
          </a:ln>
        </p:spPr>
      </p:pic>
      <p:sp>
        <p:nvSpPr>
          <p:cNvPr id="260" name="Google Shape;260;p62"/>
          <p:cNvSpPr txBox="1">
            <a:spLocks noGrp="1"/>
          </p:cNvSpPr>
          <p:nvPr>
            <p:ph type="body" idx="1"/>
          </p:nvPr>
        </p:nvSpPr>
        <p:spPr>
          <a:xfrm>
            <a:off x="337410" y="948435"/>
            <a:ext cx="4823870" cy="84084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48595D"/>
              </a:buClr>
              <a:buSzPts val="4400"/>
              <a:buNone/>
              <a:defRPr sz="4400" b="1" i="0">
                <a:solidFill>
                  <a:srgbClr val="48595D"/>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1" name="Google Shape;261;p62"/>
          <p:cNvSpPr txBox="1">
            <a:spLocks noGrp="1"/>
          </p:cNvSpPr>
          <p:nvPr>
            <p:ph type="body" idx="2"/>
          </p:nvPr>
        </p:nvSpPr>
        <p:spPr>
          <a:xfrm>
            <a:off x="347570" y="2339732"/>
            <a:ext cx="4144838" cy="109434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48595D"/>
              </a:buClr>
              <a:buSzPts val="2800"/>
              <a:buFont typeface="Arial"/>
              <a:buChar char="•"/>
              <a:defRPr b="0" i="0">
                <a:solidFill>
                  <a:srgbClr val="48595D"/>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3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8" name="Google Shape;28;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old Statement 1">
  <p:cSld name="Bold Statement 1">
    <p:spTree>
      <p:nvGrpSpPr>
        <p:cNvPr id="1" name="Shape 262"/>
        <p:cNvGrpSpPr/>
        <p:nvPr/>
      </p:nvGrpSpPr>
      <p:grpSpPr>
        <a:xfrm>
          <a:off x="0" y="0"/>
          <a:ext cx="0" cy="0"/>
          <a:chOff x="0" y="0"/>
          <a:chExt cx="0" cy="0"/>
        </a:xfrm>
      </p:grpSpPr>
      <p:sp>
        <p:nvSpPr>
          <p:cNvPr id="263" name="Google Shape;263;p63"/>
          <p:cNvSpPr/>
          <p:nvPr/>
        </p:nvSpPr>
        <p:spPr>
          <a:xfrm>
            <a:off x="0" y="0"/>
            <a:ext cx="12192000" cy="6858000"/>
          </a:xfrm>
          <a:prstGeom prst="rect">
            <a:avLst/>
          </a:prstGeom>
          <a:solidFill>
            <a:srgbClr val="48595D"/>
          </a:solidFill>
          <a:ln w="12700" cap="flat" cmpd="sng">
            <a:solidFill>
              <a:srgbClr val="B47A1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64" name="Google Shape;264;p63"/>
          <p:cNvPicPr preferRelativeResize="0"/>
          <p:nvPr/>
        </p:nvPicPr>
        <p:blipFill rotWithShape="1">
          <a:blip r:embed="rId2">
            <a:alphaModFix amt="38000"/>
          </a:blip>
          <a:srcRect/>
          <a:stretch/>
        </p:blipFill>
        <p:spPr>
          <a:xfrm>
            <a:off x="-1" y="-635001"/>
            <a:ext cx="12283109" cy="8188739"/>
          </a:xfrm>
          <a:prstGeom prst="rect">
            <a:avLst/>
          </a:prstGeom>
          <a:noFill/>
          <a:ln>
            <a:noFill/>
          </a:ln>
        </p:spPr>
      </p:pic>
      <p:sp>
        <p:nvSpPr>
          <p:cNvPr id="265" name="Google Shape;265;p63"/>
          <p:cNvSpPr txBox="1"/>
          <p:nvPr/>
        </p:nvSpPr>
        <p:spPr>
          <a:xfrm>
            <a:off x="440363" y="3914606"/>
            <a:ext cx="7766087" cy="1314784"/>
          </a:xfrm>
          <a:prstGeom prst="rect">
            <a:avLst/>
          </a:prstGeom>
          <a:noFill/>
          <a:ln>
            <a:noFill/>
          </a:ln>
        </p:spPr>
        <p:txBody>
          <a:bodyPr spcFirstLastPara="1" wrap="square" lIns="0" tIns="0" rIns="0" bIns="0" anchor="ctr" anchorCtr="0">
            <a:spAutoFit/>
          </a:bodyPr>
          <a:lstStyle/>
          <a:p>
            <a:pPr marL="0" marR="0" lvl="0" indent="0" algn="l" rtl="0">
              <a:lnSpc>
                <a:spcPct val="75757"/>
              </a:lnSpc>
              <a:spcBef>
                <a:spcPts val="0"/>
              </a:spcBef>
              <a:spcAft>
                <a:spcPts val="0"/>
              </a:spcAft>
              <a:buNone/>
            </a:pPr>
            <a:r>
              <a:rPr lang="en-US" sz="6600">
                <a:solidFill>
                  <a:schemeClr val="lt1"/>
                </a:solidFill>
                <a:latin typeface="Arial"/>
                <a:ea typeface="Arial"/>
                <a:cs typeface="Arial"/>
                <a:sym typeface="Arial"/>
              </a:rPr>
              <a:t>MAKE A BOLD STATEMENT HERE</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old Statement 2">
  <p:cSld name="Bold Statement 2">
    <p:spTree>
      <p:nvGrpSpPr>
        <p:cNvPr id="1" name="Shape 266"/>
        <p:cNvGrpSpPr/>
        <p:nvPr/>
      </p:nvGrpSpPr>
      <p:grpSpPr>
        <a:xfrm>
          <a:off x="0" y="0"/>
          <a:ext cx="0" cy="0"/>
          <a:chOff x="0" y="0"/>
          <a:chExt cx="0" cy="0"/>
        </a:xfrm>
      </p:grpSpPr>
      <p:sp>
        <p:nvSpPr>
          <p:cNvPr id="267" name="Google Shape;267;p64"/>
          <p:cNvSpPr/>
          <p:nvPr/>
        </p:nvSpPr>
        <p:spPr>
          <a:xfrm>
            <a:off x="0" y="0"/>
            <a:ext cx="12192000" cy="6858000"/>
          </a:xfrm>
          <a:prstGeom prst="rect">
            <a:avLst/>
          </a:prstGeom>
          <a:solidFill>
            <a:srgbClr val="48595D"/>
          </a:solidFill>
          <a:ln w="12700" cap="flat" cmpd="sng">
            <a:solidFill>
              <a:srgbClr val="B47A1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68" name="Google Shape;268;p64"/>
          <p:cNvPicPr preferRelativeResize="0"/>
          <p:nvPr/>
        </p:nvPicPr>
        <p:blipFill rotWithShape="1">
          <a:blip r:embed="rId2">
            <a:alphaModFix amt="34000"/>
          </a:blip>
          <a:srcRect/>
          <a:stretch/>
        </p:blipFill>
        <p:spPr>
          <a:xfrm>
            <a:off x="-1656" y="-636104"/>
            <a:ext cx="12193656" cy="8129104"/>
          </a:xfrm>
          <a:prstGeom prst="rect">
            <a:avLst/>
          </a:prstGeom>
          <a:noFill/>
          <a:ln>
            <a:noFill/>
          </a:ln>
        </p:spPr>
      </p:pic>
      <p:sp>
        <p:nvSpPr>
          <p:cNvPr id="269" name="Google Shape;269;p64"/>
          <p:cNvSpPr txBox="1"/>
          <p:nvPr/>
        </p:nvSpPr>
        <p:spPr>
          <a:xfrm>
            <a:off x="440363" y="3914606"/>
            <a:ext cx="7766087" cy="1314784"/>
          </a:xfrm>
          <a:prstGeom prst="rect">
            <a:avLst/>
          </a:prstGeom>
          <a:noFill/>
          <a:ln>
            <a:noFill/>
          </a:ln>
        </p:spPr>
        <p:txBody>
          <a:bodyPr spcFirstLastPara="1" wrap="square" lIns="0" tIns="0" rIns="0" bIns="0" anchor="ctr" anchorCtr="0">
            <a:spAutoFit/>
          </a:bodyPr>
          <a:lstStyle/>
          <a:p>
            <a:pPr marL="0" marR="0" lvl="0" indent="0" algn="l" rtl="0">
              <a:lnSpc>
                <a:spcPct val="75757"/>
              </a:lnSpc>
              <a:spcBef>
                <a:spcPts val="0"/>
              </a:spcBef>
              <a:spcAft>
                <a:spcPts val="0"/>
              </a:spcAft>
              <a:buNone/>
            </a:pPr>
            <a:r>
              <a:rPr lang="en-US" sz="6600">
                <a:solidFill>
                  <a:schemeClr val="lt1"/>
                </a:solidFill>
                <a:latin typeface="Arial"/>
                <a:ea typeface="Arial"/>
                <a:cs typeface="Arial"/>
                <a:sym typeface="Arial"/>
              </a:rPr>
              <a:t>MAKE A BOLD STATEMENT HERE</a:t>
            </a: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0"/>
        <p:cNvGrpSpPr/>
        <p:nvPr/>
      </p:nvGrpSpPr>
      <p:grpSpPr>
        <a:xfrm>
          <a:off x="0" y="0"/>
          <a:ext cx="0" cy="0"/>
          <a:chOff x="0" y="0"/>
          <a:chExt cx="0" cy="0"/>
        </a:xfrm>
      </p:grpSpPr>
      <p:sp>
        <p:nvSpPr>
          <p:cNvPr id="271" name="Google Shape;271;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2" name="Google Shape;272;p6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3" name="Google Shape;273;p6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4" name="Google Shape;274;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5" name="Google Shape;275;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6" name="Google Shape;276;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3"/>
        <p:cNvGrpSpPr/>
        <p:nvPr/>
      </p:nvGrpSpPr>
      <p:grpSpPr>
        <a:xfrm>
          <a:off x="0" y="0"/>
          <a:ext cx="0" cy="0"/>
          <a:chOff x="0" y="0"/>
          <a:chExt cx="0" cy="0"/>
        </a:xfrm>
      </p:grpSpPr>
      <p:sp>
        <p:nvSpPr>
          <p:cNvPr id="284" name="Google Shape;284;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5" name="Google Shape;285;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6" name="Google Shape;286;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87"/>
        <p:cNvGrpSpPr/>
        <p:nvPr/>
      </p:nvGrpSpPr>
      <p:grpSpPr>
        <a:xfrm>
          <a:off x="0" y="0"/>
          <a:ext cx="0" cy="0"/>
          <a:chOff x="0" y="0"/>
          <a:chExt cx="0" cy="0"/>
        </a:xfrm>
      </p:grpSpPr>
      <p:sp>
        <p:nvSpPr>
          <p:cNvPr id="288" name="Google Shape;288;p7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9" name="Google Shape;289;p7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0" name="Google Shape;290;p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1" name="Google Shape;291;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2" name="Google Shape;292;p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93"/>
        <p:cNvGrpSpPr/>
        <p:nvPr/>
      </p:nvGrpSpPr>
      <p:grpSpPr>
        <a:xfrm>
          <a:off x="0" y="0"/>
          <a:ext cx="0" cy="0"/>
          <a:chOff x="0" y="0"/>
          <a:chExt cx="0" cy="0"/>
        </a:xfrm>
      </p:grpSpPr>
      <p:sp>
        <p:nvSpPr>
          <p:cNvPr id="294" name="Google Shape;294;p7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5" name="Google Shape;295;p7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6" name="Google Shape;296;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7" name="Google Shape;297;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8" name="Google Shape;298;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9"/>
        <p:cNvGrpSpPr/>
        <p:nvPr/>
      </p:nvGrpSpPr>
      <p:grpSpPr>
        <a:xfrm>
          <a:off x="0" y="0"/>
          <a:ext cx="0" cy="0"/>
          <a:chOff x="0" y="0"/>
          <a:chExt cx="0" cy="0"/>
        </a:xfrm>
      </p:grpSpPr>
      <p:sp>
        <p:nvSpPr>
          <p:cNvPr id="300" name="Google Shape;300;p7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1" name="Google Shape;301;p7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2" name="Google Shape;302;p7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3" name="Google Shape;303;p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4" name="Google Shape;304;p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05"/>
        <p:cNvGrpSpPr/>
        <p:nvPr/>
      </p:nvGrpSpPr>
      <p:grpSpPr>
        <a:xfrm>
          <a:off x="0" y="0"/>
          <a:ext cx="0" cy="0"/>
          <a:chOff x="0" y="0"/>
          <a:chExt cx="0" cy="0"/>
        </a:xfrm>
      </p:grpSpPr>
      <p:sp>
        <p:nvSpPr>
          <p:cNvPr id="306" name="Google Shape;306;p8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7" name="Google Shape;307;p8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8" name="Google Shape;308;p8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9" name="Google Shape;309;p8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0" name="Google Shape;310;p8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1" name="Google Shape;311;p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12"/>
        <p:cNvGrpSpPr/>
        <p:nvPr/>
      </p:nvGrpSpPr>
      <p:grpSpPr>
        <a:xfrm>
          <a:off x="0" y="0"/>
          <a:ext cx="0" cy="0"/>
          <a:chOff x="0" y="0"/>
          <a:chExt cx="0" cy="0"/>
        </a:xfrm>
      </p:grpSpPr>
      <p:sp>
        <p:nvSpPr>
          <p:cNvPr id="313" name="Google Shape;313;p8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4" name="Google Shape;314;p8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5" name="Google Shape;315;p8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6" name="Google Shape;316;p8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7" name="Google Shape;317;p8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8" name="Google Shape;318;p8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9" name="Google Shape;319;p8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0" name="Google Shape;320;p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1"/>
        <p:cNvGrpSpPr/>
        <p:nvPr/>
      </p:nvGrpSpPr>
      <p:grpSpPr>
        <a:xfrm>
          <a:off x="0" y="0"/>
          <a:ext cx="0" cy="0"/>
          <a:chOff x="0" y="0"/>
          <a:chExt cx="0" cy="0"/>
        </a:xfrm>
      </p:grpSpPr>
      <p:sp>
        <p:nvSpPr>
          <p:cNvPr id="322" name="Google Shape;322;p8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3" name="Google Shape;323;p8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4" name="Google Shape;324;p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5" name="Google Shape;325;p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26"/>
        <p:cNvGrpSpPr/>
        <p:nvPr/>
      </p:nvGrpSpPr>
      <p:grpSpPr>
        <a:xfrm>
          <a:off x="0" y="0"/>
          <a:ext cx="0" cy="0"/>
          <a:chOff x="0" y="0"/>
          <a:chExt cx="0" cy="0"/>
        </a:xfrm>
      </p:grpSpPr>
      <p:sp>
        <p:nvSpPr>
          <p:cNvPr id="327" name="Google Shape;327;p8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8" name="Google Shape;328;p8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29" name="Google Shape;329;p8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30" name="Google Shape;330;p8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1" name="Google Shape;331;p8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2" name="Google Shape;332;p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33"/>
        <p:cNvGrpSpPr/>
        <p:nvPr/>
      </p:nvGrpSpPr>
      <p:grpSpPr>
        <a:xfrm>
          <a:off x="0" y="0"/>
          <a:ext cx="0" cy="0"/>
          <a:chOff x="0" y="0"/>
          <a:chExt cx="0" cy="0"/>
        </a:xfrm>
      </p:grpSpPr>
      <p:sp>
        <p:nvSpPr>
          <p:cNvPr id="334" name="Google Shape;334;p8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5" name="Google Shape;335;p84"/>
          <p:cNvSpPr>
            <a:spLocks noGrp="1"/>
          </p:cNvSpPr>
          <p:nvPr>
            <p:ph type="pic" idx="2"/>
          </p:nvPr>
        </p:nvSpPr>
        <p:spPr>
          <a:xfrm>
            <a:off x="5183188" y="987425"/>
            <a:ext cx="6172200" cy="4873625"/>
          </a:xfrm>
          <a:prstGeom prst="rect">
            <a:avLst/>
          </a:prstGeom>
          <a:noFill/>
          <a:ln>
            <a:noFill/>
          </a:ln>
        </p:spPr>
      </p:sp>
      <p:sp>
        <p:nvSpPr>
          <p:cNvPr id="336" name="Google Shape;336;p8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37" name="Google Shape;337;p8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8" name="Google Shape;338;p8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9" name="Google Shape;339;p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40"/>
        <p:cNvGrpSpPr/>
        <p:nvPr/>
      </p:nvGrpSpPr>
      <p:grpSpPr>
        <a:xfrm>
          <a:off x="0" y="0"/>
          <a:ext cx="0" cy="0"/>
          <a:chOff x="0" y="0"/>
          <a:chExt cx="0" cy="0"/>
        </a:xfrm>
      </p:grpSpPr>
      <p:sp>
        <p:nvSpPr>
          <p:cNvPr id="341" name="Google Shape;341;p8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2" name="Google Shape;342;p8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3" name="Google Shape;343;p8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4" name="Google Shape;344;p8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5" name="Google Shape;345;p8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46"/>
        <p:cNvGrpSpPr/>
        <p:nvPr/>
      </p:nvGrpSpPr>
      <p:grpSpPr>
        <a:xfrm>
          <a:off x="0" y="0"/>
          <a:ext cx="0" cy="0"/>
          <a:chOff x="0" y="0"/>
          <a:chExt cx="0" cy="0"/>
        </a:xfrm>
      </p:grpSpPr>
      <p:sp>
        <p:nvSpPr>
          <p:cNvPr id="347" name="Google Shape;347;p8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8" name="Google Shape;348;p8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9" name="Google Shape;349;p8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0" name="Google Shape;350;p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1" name="Google Shape;351;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52"/>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353"/>
        <p:cNvGrpSpPr/>
        <p:nvPr/>
      </p:nvGrpSpPr>
      <p:grpSpPr>
        <a:xfrm>
          <a:off x="0" y="0"/>
          <a:ext cx="0" cy="0"/>
          <a:chOff x="0" y="0"/>
          <a:chExt cx="0" cy="0"/>
        </a:xfrm>
      </p:grpSpPr>
      <p:pic>
        <p:nvPicPr>
          <p:cNvPr id="354" name="Google Shape;354;p88"/>
          <p:cNvPicPr preferRelativeResize="0"/>
          <p:nvPr/>
        </p:nvPicPr>
        <p:blipFill rotWithShape="1">
          <a:blip r:embed="rId2">
            <a:alphaModFix/>
          </a:blip>
          <a:srcRect/>
          <a:stretch/>
        </p:blipFill>
        <p:spPr>
          <a:xfrm>
            <a:off x="11162982" y="264682"/>
            <a:ext cx="805623" cy="615013"/>
          </a:xfrm>
          <a:prstGeom prst="rect">
            <a:avLst/>
          </a:prstGeom>
          <a:noFill/>
          <a:ln>
            <a:noFill/>
          </a:ln>
        </p:spPr>
      </p:pic>
      <p:sp>
        <p:nvSpPr>
          <p:cNvPr id="355" name="Google Shape;355;p88"/>
          <p:cNvSpPr/>
          <p:nvPr/>
        </p:nvSpPr>
        <p:spPr>
          <a:xfrm>
            <a:off x="1" y="6553856"/>
            <a:ext cx="12191999" cy="302027"/>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399">
              <a:solidFill>
                <a:schemeClr val="lt1"/>
              </a:solidFill>
              <a:latin typeface="Calibri"/>
              <a:ea typeface="Calibri"/>
              <a:cs typeface="Calibri"/>
              <a:sym typeface="Calibri"/>
            </a:endParaRPr>
          </a:p>
        </p:txBody>
      </p:sp>
      <p:pic>
        <p:nvPicPr>
          <p:cNvPr id="356" name="Google Shape;356;p88"/>
          <p:cNvPicPr preferRelativeResize="0"/>
          <p:nvPr/>
        </p:nvPicPr>
        <p:blipFill rotWithShape="1">
          <a:blip r:embed="rId3">
            <a:alphaModFix/>
          </a:blip>
          <a:srcRect l="21169" t="11113" r="18064" b="33320"/>
          <a:stretch/>
        </p:blipFill>
        <p:spPr>
          <a:xfrm>
            <a:off x="11197390" y="6179153"/>
            <a:ext cx="1049079" cy="676730"/>
          </a:xfrm>
          <a:prstGeom prst="rect">
            <a:avLst/>
          </a:prstGeom>
          <a:noFill/>
          <a:ln>
            <a:noFill/>
          </a:ln>
        </p:spPr>
      </p:pic>
      <p:sp>
        <p:nvSpPr>
          <p:cNvPr id="357" name="Google Shape;357;p88"/>
          <p:cNvSpPr txBox="1"/>
          <p:nvPr/>
        </p:nvSpPr>
        <p:spPr>
          <a:xfrm>
            <a:off x="116619" y="6548886"/>
            <a:ext cx="2122697" cy="2563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66" b="0" i="0">
                <a:solidFill>
                  <a:srgbClr val="BFBFBF"/>
                </a:solidFill>
                <a:latin typeface="Arial"/>
                <a:ea typeface="Arial"/>
                <a:cs typeface="Arial"/>
                <a:sym typeface="Arial"/>
              </a:rPr>
              <a:t>Institute for Economics &amp; Peace</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4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4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4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4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4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4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3"/>
          <p:cNvSpPr>
            <a:spLocks noGrp="1"/>
          </p:cNvSpPr>
          <p:nvPr>
            <p:ph type="pic" idx="2"/>
          </p:nvPr>
        </p:nvSpPr>
        <p:spPr>
          <a:xfrm>
            <a:off x="5183188" y="987425"/>
            <a:ext cx="6172200" cy="4873625"/>
          </a:xfrm>
          <a:prstGeom prst="rect">
            <a:avLst/>
          </a:prstGeom>
          <a:noFill/>
          <a:ln>
            <a:noFill/>
          </a:ln>
        </p:spPr>
      </p:sp>
      <p:sp>
        <p:nvSpPr>
          <p:cNvPr id="68" name="Google Shape;68;p4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0"/>
        <p:cNvGrpSpPr/>
        <p:nvPr/>
      </p:nvGrpSpPr>
      <p:grpSpPr>
        <a:xfrm>
          <a:off x="0" y="0"/>
          <a:ext cx="0" cy="0"/>
          <a:chOff x="0" y="0"/>
          <a:chExt cx="0" cy="0"/>
        </a:xfrm>
      </p:grpSpPr>
      <p:sp>
        <p:nvSpPr>
          <p:cNvPr id="161" name="Google Shape;161;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2" name="Google Shape;162;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3" name="Google Shape;163;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CAED"/>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4" name="Google Shape;164;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CAED"/>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5" name="Google Shape;165;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CAED"/>
                </a:solidFill>
                <a:latin typeface="Calibri"/>
                <a:ea typeface="Calibri"/>
                <a:cs typeface="Calibri"/>
                <a:sym typeface="Calibri"/>
              </a:defRPr>
            </a:lvl1pPr>
            <a:lvl2pPr marL="0" marR="0" lvl="1" indent="0" algn="r" rtl="0">
              <a:spcBef>
                <a:spcPts val="0"/>
              </a:spcBef>
              <a:buNone/>
              <a:defRPr sz="1200">
                <a:solidFill>
                  <a:srgbClr val="88CAED"/>
                </a:solidFill>
                <a:latin typeface="Calibri"/>
                <a:ea typeface="Calibri"/>
                <a:cs typeface="Calibri"/>
                <a:sym typeface="Calibri"/>
              </a:defRPr>
            </a:lvl2pPr>
            <a:lvl3pPr marL="0" marR="0" lvl="2" indent="0" algn="r" rtl="0">
              <a:spcBef>
                <a:spcPts val="0"/>
              </a:spcBef>
              <a:buNone/>
              <a:defRPr sz="1200">
                <a:solidFill>
                  <a:srgbClr val="88CAED"/>
                </a:solidFill>
                <a:latin typeface="Calibri"/>
                <a:ea typeface="Calibri"/>
                <a:cs typeface="Calibri"/>
                <a:sym typeface="Calibri"/>
              </a:defRPr>
            </a:lvl3pPr>
            <a:lvl4pPr marL="0" marR="0" lvl="3" indent="0" algn="r" rtl="0">
              <a:spcBef>
                <a:spcPts val="0"/>
              </a:spcBef>
              <a:buNone/>
              <a:defRPr sz="1200">
                <a:solidFill>
                  <a:srgbClr val="88CAED"/>
                </a:solidFill>
                <a:latin typeface="Calibri"/>
                <a:ea typeface="Calibri"/>
                <a:cs typeface="Calibri"/>
                <a:sym typeface="Calibri"/>
              </a:defRPr>
            </a:lvl4pPr>
            <a:lvl5pPr marL="0" marR="0" lvl="4" indent="0" algn="r" rtl="0">
              <a:spcBef>
                <a:spcPts val="0"/>
              </a:spcBef>
              <a:buNone/>
              <a:defRPr sz="1200">
                <a:solidFill>
                  <a:srgbClr val="88CAED"/>
                </a:solidFill>
                <a:latin typeface="Calibri"/>
                <a:ea typeface="Calibri"/>
                <a:cs typeface="Calibri"/>
                <a:sym typeface="Calibri"/>
              </a:defRPr>
            </a:lvl5pPr>
            <a:lvl6pPr marL="0" marR="0" lvl="5" indent="0" algn="r" rtl="0">
              <a:spcBef>
                <a:spcPts val="0"/>
              </a:spcBef>
              <a:buNone/>
              <a:defRPr sz="1200">
                <a:solidFill>
                  <a:srgbClr val="88CAED"/>
                </a:solidFill>
                <a:latin typeface="Calibri"/>
                <a:ea typeface="Calibri"/>
                <a:cs typeface="Calibri"/>
                <a:sym typeface="Calibri"/>
              </a:defRPr>
            </a:lvl6pPr>
            <a:lvl7pPr marL="0" marR="0" lvl="6" indent="0" algn="r" rtl="0">
              <a:spcBef>
                <a:spcPts val="0"/>
              </a:spcBef>
              <a:buNone/>
              <a:defRPr sz="1200">
                <a:solidFill>
                  <a:srgbClr val="88CAED"/>
                </a:solidFill>
                <a:latin typeface="Calibri"/>
                <a:ea typeface="Calibri"/>
                <a:cs typeface="Calibri"/>
                <a:sym typeface="Calibri"/>
              </a:defRPr>
            </a:lvl7pPr>
            <a:lvl8pPr marL="0" marR="0" lvl="7" indent="0" algn="r" rtl="0">
              <a:spcBef>
                <a:spcPts val="0"/>
              </a:spcBef>
              <a:buNone/>
              <a:defRPr sz="1200">
                <a:solidFill>
                  <a:srgbClr val="88CAED"/>
                </a:solidFill>
                <a:latin typeface="Calibri"/>
                <a:ea typeface="Calibri"/>
                <a:cs typeface="Calibri"/>
                <a:sym typeface="Calibri"/>
              </a:defRPr>
            </a:lvl8pPr>
            <a:lvl9pPr marL="0" marR="0" lvl="8" indent="0" algn="r" rtl="0">
              <a:spcBef>
                <a:spcPts val="0"/>
              </a:spcBef>
              <a:buNone/>
              <a:defRPr sz="1200">
                <a:solidFill>
                  <a:srgbClr val="88CAE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7"/>
        <p:cNvGrpSpPr/>
        <p:nvPr/>
      </p:nvGrpSpPr>
      <p:grpSpPr>
        <a:xfrm>
          <a:off x="0" y="0"/>
          <a:ext cx="0" cy="0"/>
          <a:chOff x="0" y="0"/>
          <a:chExt cx="0" cy="0"/>
        </a:xfrm>
      </p:grpSpPr>
      <p:sp>
        <p:nvSpPr>
          <p:cNvPr id="278" name="Google Shape;278;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9" name="Google Shape;279;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0" name="Google Shape;280;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1" name="Google Shape;281;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2" name="Google Shape;282;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mailto:scottwagoner62@gmail.com"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3" Type="http://schemas.openxmlformats.org/officeDocument/2006/relationships/image" Target="../media/image32.ti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7"/>
        <p:cNvGrpSpPr/>
        <p:nvPr/>
      </p:nvGrpSpPr>
      <p:grpSpPr>
        <a:xfrm>
          <a:off x="0" y="0"/>
          <a:ext cx="0" cy="0"/>
          <a:chOff x="0" y="0"/>
          <a:chExt cx="0" cy="0"/>
        </a:xfrm>
      </p:grpSpPr>
      <p:sp>
        <p:nvSpPr>
          <p:cNvPr id="448" name="Google Shape;448;p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49" name="Google Shape;449;p1"/>
          <p:cNvSpPr/>
          <p:nvPr/>
        </p:nvSpPr>
        <p:spPr>
          <a:xfrm rot="-5400000" flipH="1">
            <a:off x="2666617" y="-2666188"/>
            <a:ext cx="6858000" cy="12191233"/>
          </a:xfrm>
          <a:prstGeom prst="rect">
            <a:avLst/>
          </a:prstGeom>
          <a:gradFill>
            <a:gsLst>
              <a:gs pos="0">
                <a:schemeClr val="accent1"/>
              </a:gs>
              <a:gs pos="8000">
                <a:schemeClr val="accent1"/>
              </a:gs>
              <a:gs pos="100000">
                <a:srgbClr val="1F3864"/>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50" name="Google Shape;450;p1"/>
          <p:cNvSpPr/>
          <p:nvPr/>
        </p:nvSpPr>
        <p:spPr>
          <a:xfrm rot="10800000" flipH="1">
            <a:off x="-2311" y="0"/>
            <a:ext cx="9070846" cy="6857572"/>
          </a:xfrm>
          <a:prstGeom prst="rect">
            <a:avLst/>
          </a:prstGeom>
          <a:gradFill>
            <a:gsLst>
              <a:gs pos="0">
                <a:srgbClr val="000000">
                  <a:alpha val="51764"/>
                </a:srgbClr>
              </a:gs>
              <a:gs pos="8000">
                <a:srgbClr val="000000">
                  <a:alpha val="51764"/>
                </a:srgbClr>
              </a:gs>
              <a:gs pos="100000">
                <a:schemeClr val="accent1"/>
              </a:gs>
            </a:gsLst>
            <a:lin ang="4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51" name="Google Shape;451;p1"/>
          <p:cNvSpPr/>
          <p:nvPr/>
        </p:nvSpPr>
        <p:spPr>
          <a:xfrm rot="-5400000" flipH="1">
            <a:off x="3649491" y="-1685840"/>
            <a:ext cx="4894564" cy="12193546"/>
          </a:xfrm>
          <a:prstGeom prst="rect">
            <a:avLst/>
          </a:prstGeom>
          <a:gradFill>
            <a:gsLst>
              <a:gs pos="0">
                <a:srgbClr val="9CC2E5">
                  <a:alpha val="0"/>
                </a:srgbClr>
              </a:gs>
              <a:gs pos="100000">
                <a:srgbClr val="000000">
                  <a:alpha val="45882"/>
                </a:srgbClr>
              </a:gs>
            </a:gsLst>
            <a:lin ang="1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52" name="Google Shape;452;p1"/>
          <p:cNvPicPr preferRelativeResize="0"/>
          <p:nvPr/>
        </p:nvPicPr>
        <p:blipFill rotWithShape="1">
          <a:blip r:embed="rId3">
            <a:alphaModFix/>
          </a:blip>
          <a:srcRect t="8545" b="1364"/>
          <a:stretch/>
        </p:blipFill>
        <p:spPr>
          <a:xfrm>
            <a:off x="457200" y="457200"/>
            <a:ext cx="11277600" cy="5943600"/>
          </a:xfrm>
          <a:prstGeom prst="rect">
            <a:avLst/>
          </a:prstGeom>
          <a:noFill/>
          <a:ln>
            <a:noFill/>
          </a:ln>
        </p:spPr>
      </p:pic>
      <p:sp>
        <p:nvSpPr>
          <p:cNvPr id="453" name="Google Shape;453;p1"/>
          <p:cNvSpPr txBox="1"/>
          <p:nvPr/>
        </p:nvSpPr>
        <p:spPr>
          <a:xfrm>
            <a:off x="988246" y="1535980"/>
            <a:ext cx="3544866" cy="378561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0" i="0" u="none" strike="noStrike" cap="none" dirty="0">
                <a:solidFill>
                  <a:schemeClr val="lt1"/>
                </a:solidFill>
                <a:latin typeface="Arial"/>
                <a:ea typeface="Arial"/>
                <a:cs typeface="Arial"/>
                <a:sym typeface="Arial"/>
              </a:rPr>
              <a:t>Rotary’s </a:t>
            </a:r>
          </a:p>
          <a:p>
            <a:pPr marL="0" marR="0" lvl="0" indent="0" algn="ctr" rtl="0">
              <a:spcBef>
                <a:spcPts val="0"/>
              </a:spcBef>
              <a:spcAft>
                <a:spcPts val="0"/>
              </a:spcAft>
              <a:buNone/>
            </a:pPr>
            <a:r>
              <a:rPr lang="en-US" sz="4800" dirty="0">
                <a:solidFill>
                  <a:schemeClr val="lt1"/>
                </a:solidFill>
              </a:rPr>
              <a:t>Peace Centers and Peace Fellowships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7"/>
        <p:cNvGrpSpPr/>
        <p:nvPr/>
      </p:nvGrpSpPr>
      <p:grpSpPr>
        <a:xfrm>
          <a:off x="0" y="0"/>
          <a:ext cx="0" cy="0"/>
          <a:chOff x="0" y="0"/>
          <a:chExt cx="0" cy="0"/>
        </a:xfrm>
      </p:grpSpPr>
      <p:sp>
        <p:nvSpPr>
          <p:cNvPr id="558" name="Google Shape;558;p1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9" name="Google Shape;559;p11"/>
          <p:cNvSpPr/>
          <p:nvPr/>
        </p:nvSpPr>
        <p:spPr>
          <a:xfrm rot="-5400000" flipH="1">
            <a:off x="2666617" y="-2666188"/>
            <a:ext cx="6858000" cy="12191233"/>
          </a:xfrm>
          <a:prstGeom prst="rect">
            <a:avLst/>
          </a:prstGeom>
          <a:gradFill>
            <a:gsLst>
              <a:gs pos="0">
                <a:schemeClr val="accent1"/>
              </a:gs>
              <a:gs pos="8000">
                <a:schemeClr val="accent1"/>
              </a:gs>
              <a:gs pos="100000">
                <a:srgbClr val="1F3864"/>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0" name="Google Shape;560;p11"/>
          <p:cNvSpPr/>
          <p:nvPr/>
        </p:nvSpPr>
        <p:spPr>
          <a:xfrm rot="10800000" flipH="1">
            <a:off x="-2311" y="0"/>
            <a:ext cx="9070846" cy="6857572"/>
          </a:xfrm>
          <a:prstGeom prst="rect">
            <a:avLst/>
          </a:prstGeom>
          <a:gradFill>
            <a:gsLst>
              <a:gs pos="0">
                <a:srgbClr val="000000">
                  <a:alpha val="51764"/>
                </a:srgbClr>
              </a:gs>
              <a:gs pos="8000">
                <a:srgbClr val="000000">
                  <a:alpha val="51764"/>
                </a:srgbClr>
              </a:gs>
              <a:gs pos="100000">
                <a:schemeClr val="accent1"/>
              </a:gs>
            </a:gsLst>
            <a:lin ang="4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1" name="Google Shape;561;p11"/>
          <p:cNvSpPr/>
          <p:nvPr/>
        </p:nvSpPr>
        <p:spPr>
          <a:xfrm rot="-5400000" flipH="1">
            <a:off x="3649491" y="-1685840"/>
            <a:ext cx="4894564" cy="12193546"/>
          </a:xfrm>
          <a:prstGeom prst="rect">
            <a:avLst/>
          </a:prstGeom>
          <a:gradFill>
            <a:gsLst>
              <a:gs pos="0">
                <a:srgbClr val="9CC2E5">
                  <a:alpha val="0"/>
                </a:srgbClr>
              </a:gs>
              <a:gs pos="100000">
                <a:srgbClr val="000000">
                  <a:alpha val="45882"/>
                </a:srgbClr>
              </a:gs>
            </a:gsLst>
            <a:lin ang="1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62" name="Google Shape;562;p11" descr="Diagram&#10;&#10;Description automatically generated with low confidence"/>
          <p:cNvPicPr preferRelativeResize="0">
            <a:picLocks noGrp="1"/>
          </p:cNvPicPr>
          <p:nvPr>
            <p:ph type="body" idx="1"/>
          </p:nvPr>
        </p:nvPicPr>
        <p:blipFill rotWithShape="1">
          <a:blip r:embed="rId3">
            <a:alphaModFix/>
          </a:blip>
          <a:srcRect t="11492" b="18002"/>
          <a:stretch/>
        </p:blipFill>
        <p:spPr>
          <a:xfrm>
            <a:off x="562132" y="456986"/>
            <a:ext cx="11277600" cy="59436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7"/>
        <p:cNvGrpSpPr/>
        <p:nvPr/>
      </p:nvGrpSpPr>
      <p:grpSpPr>
        <a:xfrm>
          <a:off x="0" y="0"/>
          <a:ext cx="0" cy="0"/>
          <a:chOff x="0" y="0"/>
          <a:chExt cx="0" cy="0"/>
        </a:xfrm>
      </p:grpSpPr>
      <p:sp>
        <p:nvSpPr>
          <p:cNvPr id="568" name="Google Shape;568;p1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9" name="Google Shape;569;p12"/>
          <p:cNvSpPr/>
          <p:nvPr/>
        </p:nvSpPr>
        <p:spPr>
          <a:xfrm rot="-5400000" flipH="1">
            <a:off x="2666617" y="-2666188"/>
            <a:ext cx="6858000" cy="12191233"/>
          </a:xfrm>
          <a:prstGeom prst="rect">
            <a:avLst/>
          </a:prstGeom>
          <a:gradFill>
            <a:gsLst>
              <a:gs pos="0">
                <a:schemeClr val="accent1"/>
              </a:gs>
              <a:gs pos="8000">
                <a:schemeClr val="accent1"/>
              </a:gs>
              <a:gs pos="100000">
                <a:srgbClr val="1F3864"/>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0" name="Google Shape;570;p12"/>
          <p:cNvSpPr/>
          <p:nvPr/>
        </p:nvSpPr>
        <p:spPr>
          <a:xfrm rot="10800000" flipH="1">
            <a:off x="-2311" y="0"/>
            <a:ext cx="9070846" cy="6857572"/>
          </a:xfrm>
          <a:prstGeom prst="rect">
            <a:avLst/>
          </a:prstGeom>
          <a:gradFill>
            <a:gsLst>
              <a:gs pos="0">
                <a:srgbClr val="000000">
                  <a:alpha val="51764"/>
                </a:srgbClr>
              </a:gs>
              <a:gs pos="8000">
                <a:srgbClr val="000000">
                  <a:alpha val="51764"/>
                </a:srgbClr>
              </a:gs>
              <a:gs pos="100000">
                <a:schemeClr val="accent1"/>
              </a:gs>
            </a:gsLst>
            <a:lin ang="4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1" name="Google Shape;571;p12"/>
          <p:cNvSpPr/>
          <p:nvPr/>
        </p:nvSpPr>
        <p:spPr>
          <a:xfrm rot="-5400000" flipH="1">
            <a:off x="3649491" y="-1685840"/>
            <a:ext cx="4894564" cy="12193546"/>
          </a:xfrm>
          <a:prstGeom prst="rect">
            <a:avLst/>
          </a:prstGeom>
          <a:gradFill>
            <a:gsLst>
              <a:gs pos="0">
                <a:srgbClr val="9CC2E5">
                  <a:alpha val="0"/>
                </a:srgbClr>
              </a:gs>
              <a:gs pos="100000">
                <a:srgbClr val="000000">
                  <a:alpha val="45882"/>
                </a:srgbClr>
              </a:gs>
            </a:gsLst>
            <a:lin ang="1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72" name="Google Shape;572;p12"/>
          <p:cNvPicPr preferRelativeResize="0"/>
          <p:nvPr/>
        </p:nvPicPr>
        <p:blipFill rotWithShape="1">
          <a:blip r:embed="rId3">
            <a:alphaModFix/>
          </a:blip>
          <a:srcRect l="4179" b="1"/>
          <a:stretch/>
        </p:blipFill>
        <p:spPr>
          <a:xfrm>
            <a:off x="546758" y="996632"/>
            <a:ext cx="10583592" cy="5577840"/>
          </a:xfrm>
          <a:prstGeom prst="rect">
            <a:avLst/>
          </a:prstGeom>
          <a:noFill/>
          <a:ln>
            <a:noFill/>
          </a:ln>
        </p:spPr>
      </p:pic>
      <p:sp>
        <p:nvSpPr>
          <p:cNvPr id="573" name="Google Shape;573;p12"/>
          <p:cNvSpPr txBox="1"/>
          <p:nvPr/>
        </p:nvSpPr>
        <p:spPr>
          <a:xfrm>
            <a:off x="3942413" y="419725"/>
            <a:ext cx="395740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lt1"/>
                </a:solidFill>
                <a:latin typeface="Arial"/>
                <a:ea typeface="Arial"/>
                <a:cs typeface="Arial"/>
                <a:sym typeface="Arial"/>
              </a:rPr>
              <a:t>Duke-UNC Peace Center</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1B5E2B7-2242-FB58-F4C6-32CA750105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9998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00;p15">
            <a:extLst>
              <a:ext uri="{FF2B5EF4-FFF2-40B4-BE49-F238E27FC236}">
                <a16:creationId xmlns:a16="http://schemas.microsoft.com/office/drawing/2014/main" id="{A438514D-27EB-AE12-330F-9AE82907B0E3}"/>
              </a:ext>
            </a:extLst>
          </p:cNvPr>
          <p:cNvSpPr/>
          <p:nvPr/>
        </p:nvSpPr>
        <p:spPr>
          <a:xfrm rot="10800000" flipH="1">
            <a:off x="-5388" y="-2347"/>
            <a:ext cx="12197388" cy="6857572"/>
          </a:xfrm>
          <a:prstGeom prst="rect">
            <a:avLst/>
          </a:prstGeom>
          <a:gradFill flip="none" rotWithShape="1">
            <a:gsLst>
              <a:gs pos="0">
                <a:schemeClr val="accent1">
                  <a:lumMod val="75000"/>
                  <a:shade val="30000"/>
                  <a:satMod val="115000"/>
                </a:schemeClr>
              </a:gs>
              <a:gs pos="44000">
                <a:schemeClr val="accent1">
                  <a:lumMod val="75000"/>
                  <a:shade val="67500"/>
                  <a:satMod val="115000"/>
                  <a:alpha val="90000"/>
                </a:schemeClr>
              </a:gs>
              <a:gs pos="100000">
                <a:schemeClr val="accent1">
                  <a:lumMod val="75000"/>
                  <a:shade val="100000"/>
                  <a:satMod val="115000"/>
                </a:schemeClr>
              </a:gs>
            </a:gsLst>
            <a:lin ang="5400000" scaled="1"/>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05F551E1-D803-2942-A80D-2F1D50F3D008}"/>
              </a:ext>
            </a:extLst>
          </p:cNvPr>
          <p:cNvSpPr txBox="1"/>
          <p:nvPr/>
        </p:nvSpPr>
        <p:spPr>
          <a:xfrm>
            <a:off x="481445" y="152400"/>
            <a:ext cx="11229109" cy="707886"/>
          </a:xfrm>
          <a:prstGeom prst="rect">
            <a:avLst/>
          </a:prstGeom>
          <a:noFill/>
        </p:spPr>
        <p:txBody>
          <a:bodyPr wrap="square">
            <a:spAutoFit/>
          </a:bodyPr>
          <a:lstStyle/>
          <a:p>
            <a:r>
              <a:rPr lang="en-US" sz="4000" b="1" dirty="0">
                <a:solidFill>
                  <a:schemeClr val="bg1"/>
                </a:solidFill>
              </a:rPr>
              <a:t>2024-26 Graduating Duke-UNC Peace Fellows</a:t>
            </a:r>
          </a:p>
        </p:txBody>
      </p:sp>
      <p:sp>
        <p:nvSpPr>
          <p:cNvPr id="6" name="TextBox 5">
            <a:extLst>
              <a:ext uri="{FF2B5EF4-FFF2-40B4-BE49-F238E27FC236}">
                <a16:creationId xmlns:a16="http://schemas.microsoft.com/office/drawing/2014/main" id="{E3B13933-9CF8-1987-9C87-496799B37EA5}"/>
              </a:ext>
            </a:extLst>
          </p:cNvPr>
          <p:cNvSpPr txBox="1"/>
          <p:nvPr/>
        </p:nvSpPr>
        <p:spPr>
          <a:xfrm>
            <a:off x="318655" y="1017440"/>
            <a:ext cx="5777345" cy="5688160"/>
          </a:xfrm>
          <a:prstGeom prst="rect">
            <a:avLst/>
          </a:prstGeom>
          <a:noFill/>
        </p:spPr>
        <p:txBody>
          <a:bodyPr wrap="square">
            <a:spAutoFit/>
          </a:bodyPr>
          <a:lstStyle/>
          <a:p>
            <a:pPr marL="0" marR="0">
              <a:lnSpc>
                <a:spcPct val="115000"/>
              </a:lnSpc>
              <a:spcAft>
                <a:spcPts val="800"/>
              </a:spcAft>
              <a:buNone/>
            </a:pPr>
            <a:r>
              <a:rPr lang="en-US" sz="1600" b="1" kern="100" dirty="0">
                <a:solidFill>
                  <a:schemeClr val="bg1"/>
                </a:solidFill>
                <a:effectLst/>
                <a:latin typeface="Aptos" panose="020B0004020202020204" pitchFamily="34" charset="0"/>
                <a:ea typeface="Aptos" panose="020B0004020202020204" pitchFamily="34" charset="0"/>
                <a:cs typeface="Aptos" panose="020B0004020202020204" pitchFamily="34" charset="0"/>
              </a:rPr>
              <a:t>Brazil</a:t>
            </a:r>
            <a:r>
              <a:rPr lang="en-US" sz="1600" kern="100" dirty="0">
                <a:solidFill>
                  <a:schemeClr val="bg1"/>
                </a:solidFill>
                <a:effectLst/>
                <a:latin typeface="Aptos" panose="020B0004020202020204" pitchFamily="34" charset="0"/>
                <a:ea typeface="Aptos" panose="020B0004020202020204" pitchFamily="34" charset="0"/>
                <a:cs typeface="Aptos" panose="020B0004020202020204" pitchFamily="34" charset="0"/>
              </a:rPr>
              <a:t> – Lilian Vogt</a:t>
            </a:r>
            <a:br>
              <a:rPr lang="en-US" sz="1600" kern="100" dirty="0">
                <a:solidFill>
                  <a:schemeClr val="bg1"/>
                </a:solidFill>
                <a:effectLst/>
                <a:latin typeface="Aptos" panose="020B0004020202020204" pitchFamily="34" charset="0"/>
                <a:ea typeface="Aptos" panose="020B0004020202020204" pitchFamily="34" charset="0"/>
                <a:cs typeface="Aptos" panose="020B0004020202020204" pitchFamily="34" charset="0"/>
              </a:rPr>
            </a:br>
            <a:r>
              <a:rPr lang="en-US" sz="1600" kern="100" dirty="0">
                <a:solidFill>
                  <a:schemeClr val="bg1"/>
                </a:solidFill>
                <a:effectLst/>
                <a:latin typeface="Aptos" panose="020B0004020202020204" pitchFamily="34" charset="0"/>
                <a:ea typeface="Aptos" panose="020B0004020202020204" pitchFamily="34" charset="0"/>
                <a:cs typeface="Aptos" panose="020B0004020202020204" pitchFamily="34" charset="0"/>
              </a:rPr>
              <a:t>“Social Capoeira:  Rebuilding the Circle Around Children Affected by Armed Conflict”</a:t>
            </a:r>
          </a:p>
          <a:p>
            <a:pPr marL="0" marR="0">
              <a:lnSpc>
                <a:spcPct val="115000"/>
              </a:lnSpc>
              <a:spcAft>
                <a:spcPts val="800"/>
              </a:spcAft>
              <a:buNone/>
            </a:pPr>
            <a:r>
              <a:rPr lang="en-US" sz="1600" b="1" kern="100" dirty="0">
                <a:solidFill>
                  <a:schemeClr val="bg1"/>
                </a:solidFill>
                <a:effectLst/>
                <a:latin typeface="Aptos" panose="020B0004020202020204" pitchFamily="34" charset="0"/>
                <a:ea typeface="Aptos" panose="020B0004020202020204" pitchFamily="34" charset="0"/>
                <a:cs typeface="Aptos" panose="020B0004020202020204" pitchFamily="34" charset="0"/>
              </a:rPr>
              <a:t>Ethiopia</a:t>
            </a:r>
            <a:r>
              <a:rPr lang="en-US" sz="1600" kern="100" dirty="0">
                <a:solidFill>
                  <a:schemeClr val="bg1"/>
                </a:solidFill>
                <a:effectLst/>
                <a:latin typeface="Aptos" panose="020B0004020202020204" pitchFamily="34" charset="0"/>
                <a:ea typeface="Aptos" panose="020B0004020202020204" pitchFamily="34" charset="0"/>
                <a:cs typeface="Aptos" panose="020B0004020202020204" pitchFamily="34" charset="0"/>
              </a:rPr>
              <a:t> – </a:t>
            </a:r>
            <a:r>
              <a:rPr lang="en-US" sz="1600" kern="100" dirty="0" err="1">
                <a:solidFill>
                  <a:schemeClr val="bg1"/>
                </a:solidFill>
                <a:effectLst/>
                <a:latin typeface="Aptos" panose="020B0004020202020204" pitchFamily="34" charset="0"/>
                <a:ea typeface="Aptos" panose="020B0004020202020204" pitchFamily="34" charset="0"/>
                <a:cs typeface="Aptos" panose="020B0004020202020204" pitchFamily="34" charset="0"/>
              </a:rPr>
              <a:t>Tibeb</a:t>
            </a:r>
            <a:r>
              <a:rPr lang="en-US" sz="1600" kern="100" dirty="0">
                <a:solidFill>
                  <a:schemeClr val="bg1"/>
                </a:solidFill>
                <a:effectLst/>
                <a:latin typeface="Aptos" panose="020B0004020202020204" pitchFamily="34" charset="0"/>
                <a:ea typeface="Aptos" panose="020B0004020202020204" pitchFamily="34" charset="0"/>
                <a:cs typeface="Aptos" panose="020B0004020202020204" pitchFamily="34" charset="0"/>
              </a:rPr>
              <a:t> Asfaw</a:t>
            </a:r>
            <a:br>
              <a:rPr lang="en-US" sz="1600" kern="100" dirty="0">
                <a:solidFill>
                  <a:schemeClr val="bg1"/>
                </a:solidFill>
                <a:effectLst/>
                <a:latin typeface="Aptos" panose="020B0004020202020204" pitchFamily="34" charset="0"/>
                <a:ea typeface="Aptos" panose="020B0004020202020204" pitchFamily="34" charset="0"/>
                <a:cs typeface="Aptos" panose="020B0004020202020204" pitchFamily="34" charset="0"/>
              </a:rPr>
            </a:br>
            <a:r>
              <a:rPr lang="en-US" sz="1600" kern="100" dirty="0">
                <a:solidFill>
                  <a:schemeClr val="bg1"/>
                </a:solidFill>
                <a:effectLst/>
                <a:latin typeface="Aptos" panose="020B0004020202020204" pitchFamily="34" charset="0"/>
                <a:ea typeface="Aptos" panose="020B0004020202020204" pitchFamily="34" charset="0"/>
                <a:cs typeface="Aptos" panose="020B0004020202020204" pitchFamily="34" charset="0"/>
              </a:rPr>
              <a:t>“Peace Was Late:  We Shoe UP When the Story is Already Written”</a:t>
            </a:r>
          </a:p>
          <a:p>
            <a:pPr marL="0" marR="0">
              <a:lnSpc>
                <a:spcPct val="115000"/>
              </a:lnSpc>
              <a:spcAft>
                <a:spcPts val="800"/>
              </a:spcAft>
              <a:buNone/>
            </a:pPr>
            <a:r>
              <a:rPr lang="en-US" sz="1600" b="1" kern="100" dirty="0">
                <a:solidFill>
                  <a:schemeClr val="bg1"/>
                </a:solidFill>
                <a:effectLst/>
                <a:latin typeface="Aptos" panose="020B0004020202020204" pitchFamily="34" charset="0"/>
                <a:ea typeface="Aptos" panose="020B0004020202020204" pitchFamily="34" charset="0"/>
                <a:cs typeface="Aptos" panose="020B0004020202020204" pitchFamily="34" charset="0"/>
              </a:rPr>
              <a:t>Ethiopia</a:t>
            </a:r>
            <a:r>
              <a:rPr lang="en-US" sz="1600" kern="100" dirty="0">
                <a:solidFill>
                  <a:schemeClr val="bg1"/>
                </a:solidFill>
                <a:effectLst/>
                <a:latin typeface="Aptos" panose="020B0004020202020204" pitchFamily="34" charset="0"/>
                <a:ea typeface="Aptos" panose="020B0004020202020204" pitchFamily="34" charset="0"/>
                <a:cs typeface="Aptos" panose="020B0004020202020204" pitchFamily="34" charset="0"/>
              </a:rPr>
              <a:t> – Hanan </a:t>
            </a:r>
            <a:r>
              <a:rPr lang="en-US" sz="1600" kern="100" dirty="0" err="1">
                <a:solidFill>
                  <a:schemeClr val="bg1"/>
                </a:solidFill>
                <a:effectLst/>
                <a:latin typeface="Aptos" panose="020B0004020202020204" pitchFamily="34" charset="0"/>
                <a:ea typeface="Aptos" panose="020B0004020202020204" pitchFamily="34" charset="0"/>
                <a:cs typeface="Aptos" panose="020B0004020202020204" pitchFamily="34" charset="0"/>
              </a:rPr>
              <a:t>Abafita</a:t>
            </a:r>
            <a:br>
              <a:rPr lang="en-US" sz="1600" kern="100" dirty="0">
                <a:solidFill>
                  <a:schemeClr val="bg1"/>
                </a:solidFill>
                <a:effectLst/>
                <a:latin typeface="Aptos" panose="020B0004020202020204" pitchFamily="34" charset="0"/>
                <a:ea typeface="Aptos" panose="020B0004020202020204" pitchFamily="34" charset="0"/>
                <a:cs typeface="Aptos" panose="020B0004020202020204" pitchFamily="34" charset="0"/>
              </a:rPr>
            </a:br>
            <a:r>
              <a:rPr lang="en-US" sz="1600" kern="100" dirty="0">
                <a:solidFill>
                  <a:schemeClr val="bg1"/>
                </a:solidFill>
                <a:effectLst/>
                <a:latin typeface="Aptos" panose="020B0004020202020204" pitchFamily="34" charset="0"/>
                <a:ea typeface="Aptos" panose="020B0004020202020204" pitchFamily="34" charset="0"/>
                <a:cs typeface="Aptos" panose="020B0004020202020204" pitchFamily="34" charset="0"/>
              </a:rPr>
              <a:t>“One Health for Peace:  A Systems Approach to Peace and Stability”</a:t>
            </a:r>
          </a:p>
          <a:p>
            <a:pPr marL="0" marR="0">
              <a:lnSpc>
                <a:spcPct val="115000"/>
              </a:lnSpc>
              <a:spcAft>
                <a:spcPts val="800"/>
              </a:spcAft>
              <a:buNone/>
            </a:pPr>
            <a:r>
              <a:rPr lang="en-US" sz="1600" b="1" kern="100" dirty="0">
                <a:solidFill>
                  <a:schemeClr val="bg1"/>
                </a:solidFill>
                <a:effectLst/>
                <a:latin typeface="Aptos" panose="020B0004020202020204" pitchFamily="34" charset="0"/>
                <a:ea typeface="Aptos" panose="020B0004020202020204" pitchFamily="34" charset="0"/>
                <a:cs typeface="Aptos" panose="020B0004020202020204" pitchFamily="34" charset="0"/>
              </a:rPr>
              <a:t>Ethiopia</a:t>
            </a:r>
            <a:r>
              <a:rPr lang="en-US" sz="1600" kern="100" dirty="0">
                <a:solidFill>
                  <a:schemeClr val="bg1"/>
                </a:solidFill>
                <a:effectLst/>
                <a:latin typeface="Aptos" panose="020B0004020202020204" pitchFamily="34" charset="0"/>
                <a:ea typeface="Aptos" panose="020B0004020202020204" pitchFamily="34" charset="0"/>
                <a:cs typeface="Aptos" panose="020B0004020202020204" pitchFamily="34" charset="0"/>
              </a:rPr>
              <a:t> – Abdulhafiz Kedir</a:t>
            </a:r>
            <a:br>
              <a:rPr lang="en-US" sz="1600" kern="100" dirty="0">
                <a:solidFill>
                  <a:schemeClr val="bg1"/>
                </a:solidFill>
                <a:effectLst/>
                <a:latin typeface="Aptos" panose="020B0004020202020204" pitchFamily="34" charset="0"/>
                <a:ea typeface="Aptos" panose="020B0004020202020204" pitchFamily="34" charset="0"/>
                <a:cs typeface="Aptos" panose="020B0004020202020204" pitchFamily="34" charset="0"/>
              </a:rPr>
            </a:br>
            <a:r>
              <a:rPr lang="en-US" sz="1600" kern="100" dirty="0">
                <a:solidFill>
                  <a:schemeClr val="bg1"/>
                </a:solidFill>
                <a:effectLst/>
                <a:latin typeface="Aptos" panose="020B0004020202020204" pitchFamily="34" charset="0"/>
                <a:ea typeface="Aptos" panose="020B0004020202020204" pitchFamily="34" charset="0"/>
                <a:cs typeface="Aptos" panose="020B0004020202020204" pitchFamily="34" charset="0"/>
              </a:rPr>
              <a:t>“The First Circle of Peace:  Healing the Peacebuilder from the Family Up”</a:t>
            </a:r>
          </a:p>
          <a:p>
            <a:pPr marL="0" marR="0">
              <a:lnSpc>
                <a:spcPct val="115000"/>
              </a:lnSpc>
              <a:spcAft>
                <a:spcPts val="800"/>
              </a:spcAft>
              <a:buNone/>
            </a:pPr>
            <a:r>
              <a:rPr lang="en-US" sz="1600" b="1" kern="100" dirty="0">
                <a:solidFill>
                  <a:schemeClr val="bg1"/>
                </a:solidFill>
                <a:effectLst/>
                <a:latin typeface="Aptos" panose="020B0004020202020204" pitchFamily="34" charset="0"/>
                <a:ea typeface="Aptos" panose="020B0004020202020204" pitchFamily="34" charset="0"/>
                <a:cs typeface="Aptos" panose="020B0004020202020204" pitchFamily="34" charset="0"/>
              </a:rPr>
              <a:t>India</a:t>
            </a:r>
            <a:r>
              <a:rPr lang="en-US" sz="1600" kern="100" dirty="0">
                <a:solidFill>
                  <a:schemeClr val="bg1"/>
                </a:solidFill>
                <a:effectLst/>
                <a:latin typeface="Aptos" panose="020B0004020202020204" pitchFamily="34" charset="0"/>
                <a:ea typeface="Aptos" panose="020B0004020202020204" pitchFamily="34" charset="0"/>
                <a:cs typeface="Aptos" panose="020B0004020202020204" pitchFamily="34" charset="0"/>
              </a:rPr>
              <a:t> – Sharmeen </a:t>
            </a:r>
            <a:r>
              <a:rPr lang="en-US" sz="1600" kern="100" dirty="0" err="1">
                <a:solidFill>
                  <a:schemeClr val="bg1"/>
                </a:solidFill>
                <a:effectLst/>
                <a:latin typeface="Aptos" panose="020B0004020202020204" pitchFamily="34" charset="0"/>
                <a:ea typeface="Aptos" panose="020B0004020202020204" pitchFamily="34" charset="0"/>
                <a:cs typeface="Aptos" panose="020B0004020202020204" pitchFamily="34" charset="0"/>
              </a:rPr>
              <a:t>Indorewala</a:t>
            </a:r>
            <a:br>
              <a:rPr lang="en-US" sz="1600" kern="100" dirty="0">
                <a:solidFill>
                  <a:schemeClr val="bg1"/>
                </a:solidFill>
                <a:effectLst/>
                <a:latin typeface="Aptos" panose="020B0004020202020204" pitchFamily="34" charset="0"/>
                <a:ea typeface="Aptos" panose="020B0004020202020204" pitchFamily="34" charset="0"/>
                <a:cs typeface="Aptos" panose="020B0004020202020204" pitchFamily="34" charset="0"/>
              </a:rPr>
            </a:br>
            <a:r>
              <a:rPr lang="en-US" sz="1600" kern="100" dirty="0">
                <a:solidFill>
                  <a:schemeClr val="bg1"/>
                </a:solidFill>
                <a:effectLst/>
                <a:latin typeface="Aptos" panose="020B0004020202020204" pitchFamily="34" charset="0"/>
                <a:ea typeface="Aptos" panose="020B0004020202020204" pitchFamily="34" charset="0"/>
                <a:cs typeface="Aptos" panose="020B0004020202020204" pitchFamily="34" charset="0"/>
              </a:rPr>
              <a:t>“Healing (In)justice:  Beyond the Secondary Prisonization of Partners in Incarceration”</a:t>
            </a:r>
          </a:p>
          <a:p>
            <a:pPr marL="0" marR="0">
              <a:lnSpc>
                <a:spcPct val="115000"/>
              </a:lnSpc>
              <a:spcAft>
                <a:spcPts val="800"/>
              </a:spcAft>
              <a:buNone/>
            </a:pPr>
            <a:r>
              <a:rPr lang="en-US" sz="1600" b="1" kern="100" dirty="0">
                <a:solidFill>
                  <a:schemeClr val="bg1"/>
                </a:solidFill>
                <a:effectLst/>
                <a:latin typeface="Aptos" panose="020B0004020202020204" pitchFamily="34" charset="0"/>
                <a:ea typeface="Aptos" panose="020B0004020202020204" pitchFamily="34" charset="0"/>
                <a:cs typeface="Aptos" panose="020B0004020202020204" pitchFamily="34" charset="0"/>
              </a:rPr>
              <a:t>Nepal</a:t>
            </a:r>
            <a:r>
              <a:rPr lang="en-US" sz="1600" kern="100" dirty="0">
                <a:solidFill>
                  <a:schemeClr val="bg1"/>
                </a:solidFill>
                <a:effectLst/>
                <a:latin typeface="Aptos" panose="020B0004020202020204" pitchFamily="34" charset="0"/>
                <a:ea typeface="Aptos" panose="020B0004020202020204" pitchFamily="34" charset="0"/>
                <a:cs typeface="Aptos" panose="020B0004020202020204" pitchFamily="34" charset="0"/>
              </a:rPr>
              <a:t> – </a:t>
            </a:r>
            <a:r>
              <a:rPr lang="en-US" sz="1600" kern="100" dirty="0" err="1">
                <a:solidFill>
                  <a:schemeClr val="bg1"/>
                </a:solidFill>
                <a:effectLst/>
                <a:latin typeface="Aptos" panose="020B0004020202020204" pitchFamily="34" charset="0"/>
                <a:ea typeface="Aptos" panose="020B0004020202020204" pitchFamily="34" charset="0"/>
                <a:cs typeface="Aptos" panose="020B0004020202020204" pitchFamily="34" charset="0"/>
              </a:rPr>
              <a:t>Nishchhal</a:t>
            </a:r>
            <a:r>
              <a:rPr lang="en-US" sz="1600" kern="100" dirty="0">
                <a:solidFill>
                  <a:schemeClr val="bg1"/>
                </a:solidFill>
                <a:effectLst/>
                <a:latin typeface="Aptos" panose="020B0004020202020204" pitchFamily="34" charset="0"/>
                <a:ea typeface="Aptos" panose="020B0004020202020204" pitchFamily="34" charset="0"/>
                <a:cs typeface="Aptos" panose="020B0004020202020204" pitchFamily="34" charset="0"/>
              </a:rPr>
              <a:t> Kharal</a:t>
            </a:r>
            <a:br>
              <a:rPr lang="en-US" sz="1600" kern="100" dirty="0">
                <a:solidFill>
                  <a:schemeClr val="bg1"/>
                </a:solidFill>
                <a:effectLst/>
                <a:latin typeface="Aptos" panose="020B0004020202020204" pitchFamily="34" charset="0"/>
                <a:ea typeface="Aptos" panose="020B0004020202020204" pitchFamily="34" charset="0"/>
                <a:cs typeface="Aptos" panose="020B0004020202020204" pitchFamily="34" charset="0"/>
              </a:rPr>
            </a:br>
            <a:r>
              <a:rPr lang="en-US" sz="1600" kern="100" dirty="0">
                <a:solidFill>
                  <a:schemeClr val="bg1"/>
                </a:solidFill>
                <a:effectLst/>
                <a:latin typeface="Aptos" panose="020B0004020202020204" pitchFamily="34" charset="0"/>
                <a:ea typeface="Aptos" panose="020B0004020202020204" pitchFamily="34" charset="0"/>
                <a:cs typeface="Aptos" panose="020B0004020202020204" pitchFamily="34" charset="0"/>
              </a:rPr>
              <a:t>“Why Artivism Works:  Closing the Strategic and Creative Gaps in Social Movements”</a:t>
            </a:r>
          </a:p>
        </p:txBody>
      </p:sp>
      <p:sp>
        <p:nvSpPr>
          <p:cNvPr id="7" name="TextBox 6">
            <a:extLst>
              <a:ext uri="{FF2B5EF4-FFF2-40B4-BE49-F238E27FC236}">
                <a16:creationId xmlns:a16="http://schemas.microsoft.com/office/drawing/2014/main" id="{917A5B78-D2B4-2313-77E5-4F56A9F69D85}"/>
              </a:ext>
            </a:extLst>
          </p:cNvPr>
          <p:cNvSpPr txBox="1"/>
          <p:nvPr/>
        </p:nvSpPr>
        <p:spPr>
          <a:xfrm>
            <a:off x="6248400" y="1017440"/>
            <a:ext cx="5777345" cy="4555542"/>
          </a:xfrm>
          <a:prstGeom prst="rect">
            <a:avLst/>
          </a:prstGeom>
          <a:noFill/>
        </p:spPr>
        <p:txBody>
          <a:bodyPr wrap="square">
            <a:spAutoFit/>
          </a:bodyPr>
          <a:lstStyle/>
          <a:p>
            <a:pPr marL="0" marR="0">
              <a:lnSpc>
                <a:spcPct val="115000"/>
              </a:lnSpc>
              <a:spcAft>
                <a:spcPts val="800"/>
              </a:spcAft>
              <a:buNone/>
            </a:pPr>
            <a:r>
              <a:rPr lang="en-US" sz="1600" b="1" kern="100" dirty="0">
                <a:solidFill>
                  <a:schemeClr val="bg1"/>
                </a:solidFill>
                <a:effectLst/>
                <a:latin typeface="Aptos" panose="020B0004020202020204" pitchFamily="34" charset="0"/>
                <a:ea typeface="Aptos" panose="020B0004020202020204" pitchFamily="34" charset="0"/>
                <a:cs typeface="Aptos" panose="020B0004020202020204" pitchFamily="34" charset="0"/>
              </a:rPr>
              <a:t>Rwanda</a:t>
            </a:r>
            <a:r>
              <a:rPr lang="en-US" sz="1600" kern="100" dirty="0">
                <a:solidFill>
                  <a:schemeClr val="bg1"/>
                </a:solidFill>
                <a:effectLst/>
                <a:latin typeface="Aptos" panose="020B0004020202020204" pitchFamily="34" charset="0"/>
                <a:ea typeface="Aptos" panose="020B0004020202020204" pitchFamily="34" charset="0"/>
                <a:cs typeface="Aptos" panose="020B0004020202020204" pitchFamily="34" charset="0"/>
              </a:rPr>
              <a:t> – Debby </a:t>
            </a:r>
            <a:r>
              <a:rPr lang="en-US" sz="1600" kern="100" dirty="0" err="1">
                <a:solidFill>
                  <a:schemeClr val="bg1"/>
                </a:solidFill>
                <a:effectLst/>
                <a:latin typeface="Aptos" panose="020B0004020202020204" pitchFamily="34" charset="0"/>
                <a:ea typeface="Aptos" panose="020B0004020202020204" pitchFamily="34" charset="0"/>
                <a:cs typeface="Aptos" panose="020B0004020202020204" pitchFamily="34" charset="0"/>
              </a:rPr>
              <a:t>Karemera</a:t>
            </a:r>
            <a:br>
              <a:rPr lang="en-US" sz="1600" kern="100" dirty="0">
                <a:solidFill>
                  <a:schemeClr val="bg1"/>
                </a:solidFill>
                <a:effectLst/>
                <a:latin typeface="Aptos" panose="020B0004020202020204" pitchFamily="34" charset="0"/>
                <a:ea typeface="Aptos" panose="020B0004020202020204" pitchFamily="34" charset="0"/>
                <a:cs typeface="Aptos" panose="020B0004020202020204" pitchFamily="34" charset="0"/>
              </a:rPr>
            </a:br>
            <a:r>
              <a:rPr lang="en-US" sz="1600" kern="100" dirty="0">
                <a:solidFill>
                  <a:schemeClr val="bg1"/>
                </a:solidFill>
                <a:effectLst/>
                <a:latin typeface="Aptos" panose="020B0004020202020204" pitchFamily="34" charset="0"/>
                <a:ea typeface="Aptos" panose="020B0004020202020204" pitchFamily="34" charset="0"/>
                <a:cs typeface="Aptos" panose="020B0004020202020204" pitchFamily="34" charset="0"/>
              </a:rPr>
              <a:t>“Justice Under the Tree:  Gacaca Courts and /Community-Based Peacebuilding in Rwanda”</a:t>
            </a:r>
          </a:p>
          <a:p>
            <a:pPr marL="0" marR="0">
              <a:lnSpc>
                <a:spcPct val="115000"/>
              </a:lnSpc>
              <a:spcAft>
                <a:spcPts val="800"/>
              </a:spcAft>
              <a:buNone/>
            </a:pPr>
            <a:r>
              <a:rPr lang="en-US" sz="1600" b="1" kern="100" dirty="0">
                <a:solidFill>
                  <a:schemeClr val="bg1"/>
                </a:solidFill>
                <a:effectLst/>
                <a:latin typeface="Aptos" panose="020B0004020202020204" pitchFamily="34" charset="0"/>
                <a:ea typeface="Aptos" panose="020B0004020202020204" pitchFamily="34" charset="0"/>
                <a:cs typeface="Aptos" panose="020B0004020202020204" pitchFamily="34" charset="0"/>
              </a:rPr>
              <a:t>Sri Lanka </a:t>
            </a:r>
            <a:r>
              <a:rPr lang="en-US" sz="1600" kern="100" dirty="0">
                <a:solidFill>
                  <a:schemeClr val="bg1"/>
                </a:solidFill>
                <a:effectLst/>
                <a:latin typeface="Aptos" panose="020B0004020202020204" pitchFamily="34" charset="0"/>
                <a:ea typeface="Aptos" panose="020B0004020202020204" pitchFamily="34" charset="0"/>
                <a:cs typeface="Aptos" panose="020B0004020202020204" pitchFamily="34" charset="0"/>
              </a:rPr>
              <a:t>– </a:t>
            </a:r>
            <a:r>
              <a:rPr lang="en-US" sz="1600" kern="100" dirty="0" err="1">
                <a:solidFill>
                  <a:schemeClr val="bg1"/>
                </a:solidFill>
                <a:effectLst/>
                <a:latin typeface="Aptos" panose="020B0004020202020204" pitchFamily="34" charset="0"/>
                <a:ea typeface="Aptos" panose="020B0004020202020204" pitchFamily="34" charset="0"/>
                <a:cs typeface="Aptos" panose="020B0004020202020204" pitchFamily="34" charset="0"/>
              </a:rPr>
              <a:t>Priskila</a:t>
            </a:r>
            <a:r>
              <a:rPr lang="en-US" sz="1600" kern="100" dirty="0">
                <a:solidFill>
                  <a:schemeClr val="bg1"/>
                </a:solidFill>
                <a:effectLst/>
                <a:latin typeface="Aptos" panose="020B0004020202020204" pitchFamily="34" charset="0"/>
                <a:ea typeface="Aptos" panose="020B0004020202020204" pitchFamily="34" charset="0"/>
                <a:cs typeface="Aptos" panose="020B0004020202020204" pitchFamily="34" charset="0"/>
              </a:rPr>
              <a:t> </a:t>
            </a:r>
            <a:r>
              <a:rPr lang="en-US" sz="1600" kern="100" dirty="0" err="1">
                <a:solidFill>
                  <a:schemeClr val="bg1"/>
                </a:solidFill>
                <a:effectLst/>
                <a:latin typeface="Aptos" panose="020B0004020202020204" pitchFamily="34" charset="0"/>
                <a:ea typeface="Aptos" panose="020B0004020202020204" pitchFamily="34" charset="0"/>
                <a:cs typeface="Aptos" panose="020B0004020202020204" pitchFamily="34" charset="0"/>
              </a:rPr>
              <a:t>Arulpragasam</a:t>
            </a:r>
            <a:br>
              <a:rPr lang="en-US" sz="1600" kern="100" dirty="0">
                <a:solidFill>
                  <a:schemeClr val="bg1"/>
                </a:solidFill>
                <a:effectLst/>
                <a:latin typeface="Aptos" panose="020B0004020202020204" pitchFamily="34" charset="0"/>
                <a:ea typeface="Aptos" panose="020B0004020202020204" pitchFamily="34" charset="0"/>
                <a:cs typeface="Aptos" panose="020B0004020202020204" pitchFamily="34" charset="0"/>
              </a:rPr>
            </a:br>
            <a:r>
              <a:rPr lang="en-US" sz="1600" kern="100" dirty="0">
                <a:solidFill>
                  <a:schemeClr val="bg1"/>
                </a:solidFill>
                <a:effectLst/>
                <a:latin typeface="Aptos" panose="020B0004020202020204" pitchFamily="34" charset="0"/>
                <a:ea typeface="Aptos" panose="020B0004020202020204" pitchFamily="34" charset="0"/>
                <a:cs typeface="Aptos" panose="020B0004020202020204" pitchFamily="34" charset="0"/>
              </a:rPr>
              <a:t>“Stories in Fabric:  Healing, Resilience, and Peacebuilding through Art Together”</a:t>
            </a:r>
          </a:p>
          <a:p>
            <a:pPr marL="0" marR="0">
              <a:lnSpc>
                <a:spcPct val="115000"/>
              </a:lnSpc>
              <a:spcAft>
                <a:spcPts val="800"/>
              </a:spcAft>
              <a:buNone/>
            </a:pPr>
            <a:r>
              <a:rPr lang="en-US" sz="1600" b="1" kern="100" dirty="0">
                <a:solidFill>
                  <a:schemeClr val="bg1"/>
                </a:solidFill>
                <a:effectLst/>
                <a:latin typeface="Aptos" panose="020B0004020202020204" pitchFamily="34" charset="0"/>
                <a:ea typeface="Aptos" panose="020B0004020202020204" pitchFamily="34" charset="0"/>
                <a:cs typeface="Aptos" panose="020B0004020202020204" pitchFamily="34" charset="0"/>
              </a:rPr>
              <a:t>The Levant (Gaza) </a:t>
            </a:r>
            <a:r>
              <a:rPr lang="en-US" sz="1600" kern="100" dirty="0">
                <a:solidFill>
                  <a:schemeClr val="bg1"/>
                </a:solidFill>
                <a:effectLst/>
                <a:latin typeface="Aptos" panose="020B0004020202020204" pitchFamily="34" charset="0"/>
                <a:ea typeface="Aptos" panose="020B0004020202020204" pitchFamily="34" charset="0"/>
                <a:cs typeface="Aptos" panose="020B0004020202020204" pitchFamily="34" charset="0"/>
              </a:rPr>
              <a:t>– Khaled Shaath</a:t>
            </a:r>
            <a:br>
              <a:rPr lang="en-US" sz="1600" kern="100" dirty="0">
                <a:solidFill>
                  <a:schemeClr val="bg1"/>
                </a:solidFill>
                <a:effectLst/>
                <a:latin typeface="Aptos" panose="020B0004020202020204" pitchFamily="34" charset="0"/>
                <a:ea typeface="Aptos" panose="020B0004020202020204" pitchFamily="34" charset="0"/>
                <a:cs typeface="Aptos" panose="020B0004020202020204" pitchFamily="34" charset="0"/>
              </a:rPr>
            </a:br>
            <a:r>
              <a:rPr lang="en-US" sz="1600" kern="100" dirty="0">
                <a:solidFill>
                  <a:schemeClr val="bg1"/>
                </a:solidFill>
                <a:effectLst/>
                <a:latin typeface="Aptos" panose="020B0004020202020204" pitchFamily="34" charset="0"/>
                <a:ea typeface="Aptos" panose="020B0004020202020204" pitchFamily="34" charset="0"/>
                <a:cs typeface="Aptos" panose="020B0004020202020204" pitchFamily="34" charset="0"/>
              </a:rPr>
              <a:t>“Coding for Peace:  Rebuilding Hope from Gaza”</a:t>
            </a:r>
          </a:p>
          <a:p>
            <a:pPr marL="0" marR="0">
              <a:lnSpc>
                <a:spcPct val="115000"/>
              </a:lnSpc>
              <a:spcAft>
                <a:spcPts val="800"/>
              </a:spcAft>
              <a:buNone/>
            </a:pPr>
            <a:r>
              <a:rPr lang="en-US" sz="1600" b="1" kern="100" dirty="0">
                <a:solidFill>
                  <a:schemeClr val="bg1"/>
                </a:solidFill>
                <a:effectLst/>
                <a:latin typeface="Aptos" panose="020B0004020202020204" pitchFamily="34" charset="0"/>
                <a:ea typeface="Aptos" panose="020B0004020202020204" pitchFamily="34" charset="0"/>
                <a:cs typeface="Aptos" panose="020B0004020202020204" pitchFamily="34" charset="0"/>
              </a:rPr>
              <a:t>Uganda</a:t>
            </a:r>
            <a:r>
              <a:rPr lang="en-US" sz="1600" kern="100" dirty="0">
                <a:solidFill>
                  <a:schemeClr val="bg1"/>
                </a:solidFill>
                <a:effectLst/>
                <a:latin typeface="Aptos" panose="020B0004020202020204" pitchFamily="34" charset="0"/>
                <a:ea typeface="Aptos" panose="020B0004020202020204" pitchFamily="34" charset="0"/>
                <a:cs typeface="Aptos" panose="020B0004020202020204" pitchFamily="34" charset="0"/>
              </a:rPr>
              <a:t> – Oliver </a:t>
            </a:r>
            <a:r>
              <a:rPr lang="en-US" sz="1600" kern="100" dirty="0" err="1">
                <a:solidFill>
                  <a:schemeClr val="bg1"/>
                </a:solidFill>
                <a:effectLst/>
                <a:latin typeface="Aptos" panose="020B0004020202020204" pitchFamily="34" charset="0"/>
                <a:ea typeface="Aptos" panose="020B0004020202020204" pitchFamily="34" charset="0"/>
                <a:cs typeface="Aptos" panose="020B0004020202020204" pitchFamily="34" charset="0"/>
              </a:rPr>
              <a:t>Ebwor</a:t>
            </a:r>
            <a:br>
              <a:rPr lang="en-US" sz="1600" kern="100" dirty="0">
                <a:solidFill>
                  <a:schemeClr val="bg1"/>
                </a:solidFill>
                <a:effectLst/>
                <a:latin typeface="Aptos" panose="020B0004020202020204" pitchFamily="34" charset="0"/>
                <a:ea typeface="Aptos" panose="020B0004020202020204" pitchFamily="34" charset="0"/>
                <a:cs typeface="Aptos" panose="020B0004020202020204" pitchFamily="34" charset="0"/>
              </a:rPr>
            </a:br>
            <a:r>
              <a:rPr lang="en-US" sz="1600" kern="100" dirty="0">
                <a:solidFill>
                  <a:schemeClr val="bg1"/>
                </a:solidFill>
                <a:effectLst/>
                <a:latin typeface="Aptos" panose="020B0004020202020204" pitchFamily="34" charset="0"/>
                <a:ea typeface="Aptos" panose="020B0004020202020204" pitchFamily="34" charset="0"/>
                <a:cs typeface="Aptos" panose="020B0004020202020204" pitchFamily="34" charset="0"/>
              </a:rPr>
              <a:t>“Advancing Conservation for Peaceful Coexistence”</a:t>
            </a:r>
          </a:p>
          <a:p>
            <a:pPr marL="0" marR="0">
              <a:lnSpc>
                <a:spcPct val="115000"/>
              </a:lnSpc>
              <a:spcAft>
                <a:spcPts val="800"/>
              </a:spcAft>
              <a:buNone/>
            </a:pPr>
            <a:r>
              <a:rPr lang="en-US" sz="1600" b="1" kern="100" dirty="0">
                <a:solidFill>
                  <a:schemeClr val="bg1"/>
                </a:solidFill>
                <a:effectLst/>
                <a:latin typeface="Aptos" panose="020B0004020202020204" pitchFamily="34" charset="0"/>
                <a:ea typeface="Aptos" panose="020B0004020202020204" pitchFamily="34" charset="0"/>
                <a:cs typeface="Aptos" panose="020B0004020202020204" pitchFamily="34" charset="0"/>
              </a:rPr>
              <a:t>United Kingdom </a:t>
            </a:r>
            <a:r>
              <a:rPr lang="en-US" sz="1600" kern="100" dirty="0">
                <a:solidFill>
                  <a:schemeClr val="bg1"/>
                </a:solidFill>
                <a:effectLst/>
                <a:latin typeface="Aptos" panose="020B0004020202020204" pitchFamily="34" charset="0"/>
                <a:ea typeface="Aptos" panose="020B0004020202020204" pitchFamily="34" charset="0"/>
                <a:cs typeface="Aptos" panose="020B0004020202020204" pitchFamily="34" charset="0"/>
              </a:rPr>
              <a:t>– Rory Newberry</a:t>
            </a:r>
            <a:br>
              <a:rPr lang="en-US" sz="1600" kern="100" dirty="0">
                <a:solidFill>
                  <a:schemeClr val="bg1"/>
                </a:solidFill>
                <a:effectLst/>
                <a:latin typeface="Aptos" panose="020B0004020202020204" pitchFamily="34" charset="0"/>
                <a:ea typeface="Aptos" panose="020B0004020202020204" pitchFamily="34" charset="0"/>
                <a:cs typeface="Aptos" panose="020B0004020202020204" pitchFamily="34" charset="0"/>
              </a:rPr>
            </a:br>
            <a:r>
              <a:rPr lang="en-US" sz="1600" kern="100" dirty="0">
                <a:solidFill>
                  <a:schemeClr val="bg1"/>
                </a:solidFill>
                <a:effectLst/>
                <a:latin typeface="Aptos" panose="020B0004020202020204" pitchFamily="34" charset="0"/>
                <a:ea typeface="Aptos" panose="020B0004020202020204" pitchFamily="34" charset="0"/>
                <a:cs typeface="Aptos" panose="020B0004020202020204" pitchFamily="34" charset="0"/>
              </a:rPr>
              <a:t>“How We Gather, and Why It Matters”</a:t>
            </a:r>
          </a:p>
          <a:p>
            <a:pPr marL="0" marR="0">
              <a:lnSpc>
                <a:spcPct val="115000"/>
              </a:lnSpc>
              <a:spcAft>
                <a:spcPts val="800"/>
              </a:spcAft>
              <a:buNone/>
            </a:pPr>
            <a:r>
              <a:rPr lang="en-US" sz="1600" b="1" kern="100" dirty="0">
                <a:solidFill>
                  <a:schemeClr val="bg1"/>
                </a:solidFill>
                <a:effectLst/>
                <a:latin typeface="Aptos" panose="020B0004020202020204" pitchFamily="34" charset="0"/>
                <a:ea typeface="Aptos" panose="020B0004020202020204" pitchFamily="34" charset="0"/>
                <a:cs typeface="Aptos" panose="020B0004020202020204" pitchFamily="34" charset="0"/>
              </a:rPr>
              <a:t>Yemen</a:t>
            </a:r>
            <a:r>
              <a:rPr lang="en-US" sz="1600" kern="100" dirty="0">
                <a:solidFill>
                  <a:schemeClr val="bg1"/>
                </a:solidFill>
                <a:effectLst/>
                <a:latin typeface="Aptos" panose="020B0004020202020204" pitchFamily="34" charset="0"/>
                <a:ea typeface="Aptos" panose="020B0004020202020204" pitchFamily="34" charset="0"/>
                <a:cs typeface="Aptos" panose="020B0004020202020204" pitchFamily="34" charset="0"/>
              </a:rPr>
              <a:t> – Mohammad </a:t>
            </a:r>
            <a:r>
              <a:rPr lang="en-US" sz="1600" kern="100" dirty="0" err="1">
                <a:solidFill>
                  <a:schemeClr val="bg1"/>
                </a:solidFill>
                <a:effectLst/>
                <a:latin typeface="Aptos" panose="020B0004020202020204" pitchFamily="34" charset="0"/>
                <a:ea typeface="Aptos" panose="020B0004020202020204" pitchFamily="34" charset="0"/>
                <a:cs typeface="Aptos" panose="020B0004020202020204" pitchFamily="34" charset="0"/>
              </a:rPr>
              <a:t>Fekhry</a:t>
            </a:r>
            <a:br>
              <a:rPr lang="en-US" sz="1600" kern="100" dirty="0">
                <a:solidFill>
                  <a:schemeClr val="bg1"/>
                </a:solidFill>
                <a:effectLst/>
                <a:latin typeface="Aptos" panose="020B0004020202020204" pitchFamily="34" charset="0"/>
                <a:ea typeface="Aptos" panose="020B0004020202020204" pitchFamily="34" charset="0"/>
                <a:cs typeface="Aptos" panose="020B0004020202020204" pitchFamily="34" charset="0"/>
              </a:rPr>
            </a:br>
            <a:r>
              <a:rPr lang="en-US" sz="1600" kern="100" dirty="0">
                <a:solidFill>
                  <a:schemeClr val="bg1"/>
                </a:solidFill>
                <a:effectLst/>
                <a:latin typeface="Aptos" panose="020B0004020202020204" pitchFamily="34" charset="0"/>
                <a:ea typeface="Aptos" panose="020B0004020202020204" pitchFamily="34" charset="0"/>
                <a:cs typeface="Aptos" panose="020B0004020202020204" pitchFamily="34" charset="0"/>
              </a:rPr>
              <a:t>“Dying from Distance:  Health Equity on North Carolina Farms”</a:t>
            </a:r>
          </a:p>
        </p:txBody>
      </p:sp>
    </p:spTree>
    <p:extLst>
      <p:ext uri="{BB962C8B-B14F-4D97-AF65-F5344CB8AC3E}">
        <p14:creationId xmlns:p14="http://schemas.microsoft.com/office/powerpoint/2010/main" val="17335817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764717-4077-0E9B-8F06-82F9CF0330BB}"/>
              </a:ext>
            </a:extLst>
          </p:cNvPr>
          <p:cNvPicPr>
            <a:picLocks noChangeAspect="1"/>
          </p:cNvPicPr>
          <p:nvPr/>
        </p:nvPicPr>
        <p:blipFill>
          <a:blip r:embed="rId2"/>
          <a:stretch>
            <a:fillRect/>
          </a:stretch>
        </p:blipFill>
        <p:spPr>
          <a:xfrm>
            <a:off x="0" y="1993142"/>
            <a:ext cx="12192000" cy="4506552"/>
          </a:xfrm>
          <a:prstGeom prst="rect">
            <a:avLst/>
          </a:prstGeom>
        </p:spPr>
      </p:pic>
      <p:pic>
        <p:nvPicPr>
          <p:cNvPr id="1028" name="Picture 4" descr="RAGPG Logo">
            <a:extLst>
              <a:ext uri="{FF2B5EF4-FFF2-40B4-BE49-F238E27FC236}">
                <a16:creationId xmlns:a16="http://schemas.microsoft.com/office/drawing/2014/main" id="{8763A3EF-5122-1885-E858-11A28537EE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4069" y="218644"/>
            <a:ext cx="8043861" cy="1608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6420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ay Peace Prevail On Earth International promotes global peace through the Peace Pole Project.">
            <a:extLst>
              <a:ext uri="{FF2B5EF4-FFF2-40B4-BE49-F238E27FC236}">
                <a16:creationId xmlns:a16="http://schemas.microsoft.com/office/drawing/2014/main" id="{13114FFE-B19D-A2CE-08DE-F5DD54A76F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76820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3B67E0-B919-957D-1608-536C1A7DD50F}"/>
              </a:ext>
            </a:extLst>
          </p:cNvPr>
          <p:cNvSpPr txBox="1"/>
          <p:nvPr/>
        </p:nvSpPr>
        <p:spPr>
          <a:xfrm>
            <a:off x="5536504" y="920008"/>
            <a:ext cx="6350370" cy="3847207"/>
          </a:xfrm>
          <a:prstGeom prst="rect">
            <a:avLst/>
          </a:prstGeom>
          <a:noFill/>
        </p:spPr>
        <p:txBody>
          <a:bodyPr wrap="square" rtlCol="0">
            <a:spAutoFit/>
          </a:bodyPr>
          <a:lstStyle/>
          <a:p>
            <a:r>
              <a:rPr lang="en-US" sz="2800" b="1" dirty="0">
                <a:solidFill>
                  <a:schemeClr val="bg1"/>
                </a:solidFill>
              </a:rPr>
              <a:t>For further information:</a:t>
            </a:r>
          </a:p>
          <a:p>
            <a:endParaRPr lang="en-US" sz="2800" dirty="0">
              <a:solidFill>
                <a:schemeClr val="bg1"/>
              </a:solidFill>
            </a:endParaRPr>
          </a:p>
          <a:p>
            <a:endParaRPr lang="en-US" sz="2800" dirty="0">
              <a:solidFill>
                <a:schemeClr val="bg1"/>
              </a:solidFill>
            </a:endParaRPr>
          </a:p>
          <a:p>
            <a:r>
              <a:rPr lang="en-US" sz="2800" dirty="0">
                <a:solidFill>
                  <a:schemeClr val="bg1"/>
                </a:solidFill>
              </a:rPr>
              <a:t>Scott Wagoner</a:t>
            </a:r>
          </a:p>
          <a:p>
            <a:br>
              <a:rPr lang="en-US" sz="2800" dirty="0">
                <a:solidFill>
                  <a:schemeClr val="bg1"/>
                </a:solidFill>
                <a:hlinkClick r:id="rId3">
                  <a:extLst>
                    <a:ext uri="{A12FA001-AC4F-418D-AE19-62706E023703}">
                      <ahyp:hlinkClr xmlns:ahyp="http://schemas.microsoft.com/office/drawing/2018/hyperlinkcolor" val="tx"/>
                    </a:ext>
                  </a:extLst>
                </a:hlinkClick>
              </a:rPr>
            </a:br>
            <a:r>
              <a:rPr lang="en-US" sz="2800" dirty="0">
                <a:solidFill>
                  <a:schemeClr val="bg1"/>
                </a:solidFill>
                <a:hlinkClick r:id="rId3">
                  <a:extLst>
                    <a:ext uri="{A12FA001-AC4F-418D-AE19-62706E023703}">
                      <ahyp:hlinkClr xmlns:ahyp="http://schemas.microsoft.com/office/drawing/2018/hyperlinkcolor" val="tx"/>
                    </a:ext>
                  </a:extLst>
                </a:hlinkClick>
              </a:rPr>
              <a:t>scottwagoner62@gmail.com</a:t>
            </a:r>
            <a:endParaRPr lang="en-US" sz="2800" dirty="0">
              <a:solidFill>
                <a:schemeClr val="bg1"/>
              </a:solidFill>
            </a:endParaRPr>
          </a:p>
          <a:p>
            <a:br>
              <a:rPr lang="en-US" sz="2800" dirty="0">
                <a:solidFill>
                  <a:schemeClr val="bg1"/>
                </a:solidFill>
              </a:rPr>
            </a:br>
            <a:r>
              <a:rPr lang="en-US" sz="2800" dirty="0">
                <a:solidFill>
                  <a:schemeClr val="bg1"/>
                </a:solidFill>
              </a:rPr>
              <a:t>(336) 989-1971</a:t>
            </a:r>
          </a:p>
          <a:p>
            <a:endParaRPr lang="en-US" sz="2000" dirty="0">
              <a:solidFill>
                <a:schemeClr val="bg1"/>
              </a:solidFill>
            </a:endParaRPr>
          </a:p>
        </p:txBody>
      </p:sp>
      <p:pic>
        <p:nvPicPr>
          <p:cNvPr id="4" name="Picture 3">
            <a:extLst>
              <a:ext uri="{FF2B5EF4-FFF2-40B4-BE49-F238E27FC236}">
                <a16:creationId xmlns:a16="http://schemas.microsoft.com/office/drawing/2014/main" id="{5428F2CF-2758-56D3-4F5F-4FF2020FCDAF}"/>
              </a:ext>
            </a:extLst>
          </p:cNvPr>
          <p:cNvPicPr>
            <a:picLocks noChangeAspect="1"/>
          </p:cNvPicPr>
          <p:nvPr/>
        </p:nvPicPr>
        <p:blipFill>
          <a:blip r:embed="rId4"/>
          <a:stretch>
            <a:fillRect/>
          </a:stretch>
        </p:blipFill>
        <p:spPr>
          <a:xfrm>
            <a:off x="305126" y="1020772"/>
            <a:ext cx="4910205" cy="4816454"/>
          </a:xfrm>
          <a:prstGeom prst="rect">
            <a:avLst/>
          </a:prstGeom>
        </p:spPr>
      </p:pic>
    </p:spTree>
    <p:extLst>
      <p:ext uri="{BB962C8B-B14F-4D97-AF65-F5344CB8AC3E}">
        <p14:creationId xmlns:p14="http://schemas.microsoft.com/office/powerpoint/2010/main" val="826361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92A1C0-A9E6-2628-DAC0-F62D0358A89E}"/>
              </a:ext>
            </a:extLst>
          </p:cNvPr>
          <p:cNvPicPr>
            <a:picLocks noChangeAspect="1"/>
          </p:cNvPicPr>
          <p:nvPr/>
        </p:nvPicPr>
        <p:blipFill>
          <a:blip r:embed="rId3"/>
          <a:stretch>
            <a:fillRect/>
          </a:stretch>
        </p:blipFill>
        <p:spPr>
          <a:xfrm>
            <a:off x="795930" y="0"/>
            <a:ext cx="10600139" cy="6858000"/>
          </a:xfrm>
          <a:prstGeom prst="rect">
            <a:avLst/>
          </a:prstGeom>
        </p:spPr>
      </p:pic>
    </p:spTree>
    <p:extLst>
      <p:ext uri="{BB962C8B-B14F-4D97-AF65-F5344CB8AC3E}">
        <p14:creationId xmlns:p14="http://schemas.microsoft.com/office/powerpoint/2010/main" val="2875057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D5596"/>
        </a:solidFill>
        <a:effectLst/>
      </p:bgPr>
    </p:bg>
    <p:spTree>
      <p:nvGrpSpPr>
        <p:cNvPr id="1" name="Shape 524"/>
        <p:cNvGrpSpPr/>
        <p:nvPr/>
      </p:nvGrpSpPr>
      <p:grpSpPr>
        <a:xfrm>
          <a:off x="0" y="0"/>
          <a:ext cx="0" cy="0"/>
          <a:chOff x="0" y="0"/>
          <a:chExt cx="0" cy="0"/>
        </a:xfrm>
      </p:grpSpPr>
      <p:pic>
        <p:nvPicPr>
          <p:cNvPr id="525" name="Google Shape;525;p7" descr="Image may contain: 9 people, people smiling, people standing, shoes and outdoor"/>
          <p:cNvPicPr preferRelativeResize="0"/>
          <p:nvPr/>
        </p:nvPicPr>
        <p:blipFill rotWithShape="1">
          <a:blip r:embed="rId3">
            <a:alphaModFix/>
          </a:blip>
          <a:srcRect t="22990" b="22022"/>
          <a:stretch/>
        </p:blipFill>
        <p:spPr>
          <a:xfrm>
            <a:off x="0" y="39703"/>
            <a:ext cx="12192000" cy="4468261"/>
          </a:xfrm>
          <a:prstGeom prst="rect">
            <a:avLst/>
          </a:prstGeom>
          <a:noFill/>
          <a:ln>
            <a:noFill/>
          </a:ln>
        </p:spPr>
      </p:pic>
      <p:sp>
        <p:nvSpPr>
          <p:cNvPr id="526" name="Google Shape;526;p7"/>
          <p:cNvSpPr txBox="1"/>
          <p:nvPr/>
        </p:nvSpPr>
        <p:spPr>
          <a:xfrm>
            <a:off x="387095" y="4623921"/>
            <a:ext cx="9295524" cy="2421456"/>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800"/>
              <a:buFont typeface="Arial"/>
              <a:buNone/>
            </a:pPr>
            <a:r>
              <a:rPr lang="en-US" sz="4400" b="0" i="0" u="none" strike="noStrike" cap="none" dirty="0">
                <a:solidFill>
                  <a:srgbClr val="FFFFFF"/>
                </a:solidFill>
                <a:latin typeface="Arial"/>
                <a:ea typeface="Arial"/>
                <a:cs typeface="Arial"/>
                <a:sym typeface="Arial"/>
              </a:rPr>
              <a:t>Rotary Peace Fellowships</a:t>
            </a:r>
            <a:endParaRPr sz="4400" dirty="0"/>
          </a:p>
          <a:p>
            <a:pPr marL="0" marR="0" lvl="0" indent="0" algn="ctr" rtl="0">
              <a:lnSpc>
                <a:spcPct val="100000"/>
              </a:lnSpc>
              <a:spcBef>
                <a:spcPts val="0"/>
              </a:spcBef>
              <a:spcAft>
                <a:spcPts val="0"/>
              </a:spcAft>
              <a:buClr>
                <a:schemeClr val="dk1"/>
              </a:buClr>
              <a:buSzPts val="2800"/>
              <a:buFont typeface="Calibri"/>
              <a:buNone/>
            </a:pPr>
            <a:endParaRPr sz="2800" b="0" i="0" u="none" strike="noStrike" cap="none" dirty="0">
              <a:solidFill>
                <a:srgbClr val="FFFFFF"/>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3200"/>
              <a:buFont typeface="Calibri"/>
              <a:buNone/>
            </a:pPr>
            <a:endParaRPr sz="3200" b="0" i="0" u="none" strike="noStrike" cap="none" dirty="0">
              <a:solidFill>
                <a:srgbClr val="48595D"/>
              </a:solidFill>
              <a:latin typeface="Arial"/>
              <a:ea typeface="Arial"/>
              <a:cs typeface="Arial"/>
              <a:sym typeface="Arial"/>
            </a:endParaRPr>
          </a:p>
        </p:txBody>
      </p:sp>
      <p:pic>
        <p:nvPicPr>
          <p:cNvPr id="527" name="Google Shape;527;p7"/>
          <p:cNvPicPr preferRelativeResize="0"/>
          <p:nvPr/>
        </p:nvPicPr>
        <p:blipFill rotWithShape="1">
          <a:blip r:embed="rId4">
            <a:alphaModFix/>
          </a:blip>
          <a:srcRect/>
          <a:stretch/>
        </p:blipFill>
        <p:spPr>
          <a:xfrm>
            <a:off x="10099227" y="6033190"/>
            <a:ext cx="1650555" cy="61953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2D5596"/>
            </a:gs>
            <a:gs pos="13000">
              <a:srgbClr val="2D5596"/>
            </a:gs>
            <a:gs pos="100000">
              <a:schemeClr val="lt1"/>
            </a:gs>
          </a:gsLst>
          <a:lin ang="0" scaled="0"/>
        </a:gradFill>
        <a:effectLst/>
      </p:bgPr>
    </p:bg>
    <p:spTree>
      <p:nvGrpSpPr>
        <p:cNvPr id="1" name="Shape 541"/>
        <p:cNvGrpSpPr/>
        <p:nvPr/>
      </p:nvGrpSpPr>
      <p:grpSpPr>
        <a:xfrm>
          <a:off x="0" y="0"/>
          <a:ext cx="0" cy="0"/>
          <a:chOff x="0" y="0"/>
          <a:chExt cx="0" cy="0"/>
        </a:xfrm>
      </p:grpSpPr>
      <p:sp>
        <p:nvSpPr>
          <p:cNvPr id="542" name="Google Shape;542;p9"/>
          <p:cNvSpPr txBox="1"/>
          <p:nvPr/>
        </p:nvSpPr>
        <p:spPr>
          <a:xfrm>
            <a:off x="6096001" y="0"/>
            <a:ext cx="5964620" cy="6858000"/>
          </a:xfrm>
          <a:prstGeom prst="rect">
            <a:avLst/>
          </a:prstGeom>
          <a:noFill/>
          <a:ln>
            <a:noFill/>
          </a:ln>
        </p:spPr>
        <p:txBody>
          <a:bodyPr spcFirstLastPara="1" wrap="square" lIns="0" tIns="0" rIns="0" bIns="0" anchor="ctr" anchorCtr="0">
            <a:noAutofit/>
          </a:bodyPr>
          <a:lstStyle/>
          <a:p>
            <a:pPr marL="0" marR="0" lvl="0" indent="0" algn="l" rtl="0">
              <a:lnSpc>
                <a:spcPct val="150000"/>
              </a:lnSpc>
              <a:spcBef>
                <a:spcPts val="0"/>
              </a:spcBef>
              <a:spcAft>
                <a:spcPts val="0"/>
              </a:spcAft>
              <a:buNone/>
            </a:pPr>
            <a:r>
              <a:rPr lang="en-US" sz="2400" b="1" dirty="0">
                <a:solidFill>
                  <a:srgbClr val="48595D"/>
                </a:solidFill>
                <a:latin typeface="Arial"/>
                <a:ea typeface="Arial"/>
                <a:cs typeface="Arial"/>
                <a:sym typeface="Arial"/>
              </a:rPr>
              <a:t>Master’s program:</a:t>
            </a:r>
            <a:endParaRPr sz="2400" dirty="0"/>
          </a:p>
          <a:p>
            <a:pPr marL="342900" marR="0" lvl="0" indent="-342900" algn="l" rtl="0">
              <a:lnSpc>
                <a:spcPct val="150000"/>
              </a:lnSpc>
              <a:spcBef>
                <a:spcPts val="0"/>
              </a:spcBef>
              <a:spcAft>
                <a:spcPts val="0"/>
              </a:spcAft>
              <a:buClr>
                <a:srgbClr val="48595D"/>
              </a:buClr>
              <a:buSzPts val="2300"/>
              <a:buFont typeface="Arial"/>
              <a:buChar char="•"/>
            </a:pPr>
            <a:r>
              <a:rPr lang="en-US" sz="2400" dirty="0">
                <a:solidFill>
                  <a:srgbClr val="48595D"/>
                </a:solidFill>
                <a:latin typeface="Arial"/>
                <a:ea typeface="Arial"/>
                <a:cs typeface="Arial"/>
                <a:sym typeface="Arial"/>
              </a:rPr>
              <a:t>Those near the start of their careers -  minimum 3 years work experience</a:t>
            </a:r>
            <a:endParaRPr sz="2400" dirty="0"/>
          </a:p>
          <a:p>
            <a:pPr marL="342900" marR="0" lvl="0" indent="-342900" algn="l" rtl="0">
              <a:lnSpc>
                <a:spcPct val="150000"/>
              </a:lnSpc>
              <a:spcBef>
                <a:spcPts val="0"/>
              </a:spcBef>
              <a:spcAft>
                <a:spcPts val="0"/>
              </a:spcAft>
              <a:buClr>
                <a:srgbClr val="48595D"/>
              </a:buClr>
              <a:buSzPts val="2300"/>
              <a:buFont typeface="Arial"/>
              <a:buChar char="•"/>
            </a:pPr>
            <a:r>
              <a:rPr lang="en-US" sz="2400" dirty="0">
                <a:solidFill>
                  <a:srgbClr val="48595D"/>
                </a:solidFill>
                <a:latin typeface="Arial"/>
                <a:ea typeface="Arial"/>
                <a:cs typeface="Arial"/>
                <a:sym typeface="Arial"/>
              </a:rPr>
              <a:t>50 fellows per year (10 per center)</a:t>
            </a:r>
            <a:endParaRPr sz="2400" dirty="0"/>
          </a:p>
          <a:p>
            <a:pPr marL="342900" marR="0" lvl="0" indent="-342900" algn="l" rtl="0">
              <a:lnSpc>
                <a:spcPct val="150000"/>
              </a:lnSpc>
              <a:spcBef>
                <a:spcPts val="0"/>
              </a:spcBef>
              <a:spcAft>
                <a:spcPts val="0"/>
              </a:spcAft>
              <a:buClr>
                <a:srgbClr val="48595D"/>
              </a:buClr>
              <a:buSzPts val="2300"/>
              <a:buFont typeface="Arial"/>
              <a:buChar char="•"/>
            </a:pPr>
            <a:r>
              <a:rPr lang="en-US" sz="2400" dirty="0">
                <a:solidFill>
                  <a:srgbClr val="48595D"/>
                </a:solidFill>
                <a:latin typeface="Arial"/>
                <a:ea typeface="Arial"/>
                <a:cs typeface="Arial"/>
                <a:sym typeface="Arial"/>
              </a:rPr>
              <a:t>15–24-month course, including field work</a:t>
            </a:r>
            <a:endParaRPr sz="2400" dirty="0"/>
          </a:p>
          <a:p>
            <a:pPr marL="342900" marR="0" lvl="0" indent="-196850" algn="l" rtl="0">
              <a:lnSpc>
                <a:spcPct val="150000"/>
              </a:lnSpc>
              <a:spcBef>
                <a:spcPts val="0"/>
              </a:spcBef>
              <a:spcAft>
                <a:spcPts val="0"/>
              </a:spcAft>
              <a:buClr>
                <a:schemeClr val="dk1"/>
              </a:buClr>
              <a:buSzPts val="2300"/>
              <a:buFont typeface="Arial"/>
              <a:buNone/>
            </a:pPr>
            <a:endParaRPr sz="2400" dirty="0">
              <a:solidFill>
                <a:srgbClr val="48595D"/>
              </a:solidFill>
              <a:latin typeface="Arial"/>
              <a:ea typeface="Arial"/>
              <a:cs typeface="Arial"/>
              <a:sym typeface="Arial"/>
            </a:endParaRPr>
          </a:p>
          <a:p>
            <a:pPr marL="0" marR="0" lvl="0" indent="0" algn="l" rtl="0">
              <a:lnSpc>
                <a:spcPct val="150000"/>
              </a:lnSpc>
              <a:spcBef>
                <a:spcPts val="0"/>
              </a:spcBef>
              <a:spcAft>
                <a:spcPts val="0"/>
              </a:spcAft>
              <a:buNone/>
            </a:pPr>
            <a:r>
              <a:rPr lang="en-US" sz="2400" b="1" dirty="0">
                <a:solidFill>
                  <a:srgbClr val="48595D"/>
                </a:solidFill>
                <a:latin typeface="Arial"/>
                <a:ea typeface="Arial"/>
                <a:cs typeface="Arial"/>
                <a:sym typeface="Arial"/>
              </a:rPr>
              <a:t>Certificate program:</a:t>
            </a:r>
            <a:endParaRPr sz="2400" dirty="0"/>
          </a:p>
          <a:p>
            <a:pPr marL="342900" marR="0" lvl="0" indent="-342900" algn="l" rtl="0">
              <a:lnSpc>
                <a:spcPct val="150000"/>
              </a:lnSpc>
              <a:spcBef>
                <a:spcPts val="0"/>
              </a:spcBef>
              <a:spcAft>
                <a:spcPts val="0"/>
              </a:spcAft>
              <a:buClr>
                <a:srgbClr val="48595D"/>
              </a:buClr>
              <a:buSzPts val="2300"/>
              <a:buFont typeface="Arial"/>
              <a:buChar char="•"/>
            </a:pPr>
            <a:r>
              <a:rPr lang="en-US" sz="2400" dirty="0">
                <a:solidFill>
                  <a:srgbClr val="48595D"/>
                </a:solidFill>
                <a:latin typeface="Arial"/>
                <a:ea typeface="Arial"/>
                <a:cs typeface="Arial"/>
                <a:sym typeface="Arial"/>
              </a:rPr>
              <a:t>Proven peace and development leaders – minimum 5 years work experience</a:t>
            </a:r>
            <a:endParaRPr sz="2400" dirty="0"/>
          </a:p>
          <a:p>
            <a:pPr marL="342900" marR="0" lvl="0" indent="-342900" algn="l" rtl="0">
              <a:lnSpc>
                <a:spcPct val="150000"/>
              </a:lnSpc>
              <a:spcBef>
                <a:spcPts val="0"/>
              </a:spcBef>
              <a:spcAft>
                <a:spcPts val="0"/>
              </a:spcAft>
              <a:buClr>
                <a:srgbClr val="48595D"/>
              </a:buClr>
              <a:buSzPts val="2300"/>
              <a:buFont typeface="Arial"/>
              <a:buChar char="•"/>
            </a:pPr>
            <a:r>
              <a:rPr lang="en-US" sz="2400" dirty="0">
                <a:solidFill>
                  <a:srgbClr val="48595D"/>
                </a:solidFill>
              </a:rPr>
              <a:t>Up to 10</a:t>
            </a:r>
            <a:r>
              <a:rPr lang="en-US" sz="2400" dirty="0">
                <a:solidFill>
                  <a:srgbClr val="48595D"/>
                </a:solidFill>
                <a:latin typeface="Arial"/>
                <a:ea typeface="Arial"/>
                <a:cs typeface="Arial"/>
                <a:sym typeface="Arial"/>
              </a:rPr>
              <a:t> fellows </a:t>
            </a:r>
            <a:r>
              <a:rPr lang="en-US" sz="2400" dirty="0">
                <a:solidFill>
                  <a:srgbClr val="48595D"/>
                </a:solidFill>
              </a:rPr>
              <a:t>per</a:t>
            </a:r>
            <a:r>
              <a:rPr lang="en-US" sz="2400" dirty="0">
                <a:solidFill>
                  <a:srgbClr val="48595D"/>
                </a:solidFill>
                <a:latin typeface="Arial"/>
                <a:ea typeface="Arial"/>
                <a:cs typeface="Arial"/>
                <a:sym typeface="Arial"/>
              </a:rPr>
              <a:t> year </a:t>
            </a:r>
            <a:endParaRPr sz="2400" dirty="0"/>
          </a:p>
          <a:p>
            <a:pPr marL="342900" marR="0" lvl="0" indent="-342900" algn="l" rtl="0">
              <a:lnSpc>
                <a:spcPct val="150000"/>
              </a:lnSpc>
              <a:spcBef>
                <a:spcPts val="0"/>
              </a:spcBef>
              <a:spcAft>
                <a:spcPts val="0"/>
              </a:spcAft>
              <a:buClr>
                <a:srgbClr val="48595D"/>
              </a:buClr>
              <a:buSzPts val="2300"/>
              <a:buFont typeface="Arial"/>
              <a:buChar char="•"/>
            </a:pPr>
            <a:r>
              <a:rPr lang="en-US" sz="2400" dirty="0">
                <a:solidFill>
                  <a:srgbClr val="48595D"/>
                </a:solidFill>
                <a:latin typeface="Arial"/>
                <a:ea typeface="Arial"/>
                <a:cs typeface="Arial"/>
                <a:sym typeface="Arial"/>
              </a:rPr>
              <a:t>One-year </a:t>
            </a:r>
            <a:r>
              <a:rPr lang="en-US" sz="2400" dirty="0">
                <a:solidFill>
                  <a:srgbClr val="48595D"/>
                </a:solidFill>
              </a:rPr>
              <a:t>academic + fieldwork</a:t>
            </a:r>
            <a:r>
              <a:rPr lang="en-US" sz="2400" dirty="0">
                <a:solidFill>
                  <a:srgbClr val="48595D"/>
                </a:solidFill>
                <a:latin typeface="Arial"/>
                <a:ea typeface="Arial"/>
                <a:cs typeface="Arial"/>
                <a:sym typeface="Arial"/>
              </a:rPr>
              <a:t> program intended for working professionals</a:t>
            </a:r>
            <a:endParaRPr sz="2400" dirty="0"/>
          </a:p>
        </p:txBody>
      </p:sp>
      <p:sp>
        <p:nvSpPr>
          <p:cNvPr id="543" name="Google Shape;543;p9"/>
          <p:cNvSpPr/>
          <p:nvPr/>
        </p:nvSpPr>
        <p:spPr>
          <a:xfrm>
            <a:off x="645930" y="965919"/>
            <a:ext cx="4587611" cy="1323439"/>
          </a:xfrm>
          <a:prstGeom prst="rect">
            <a:avLst/>
          </a:prstGeom>
          <a:noFill/>
          <a:ln>
            <a:noFill/>
          </a:ln>
        </p:spPr>
        <p:txBody>
          <a:bodyPr spcFirstLastPara="1" wrap="square" lIns="0" tIns="45700" rIns="0" bIns="45700" anchor="b" anchorCtr="0">
            <a:spAutoFit/>
          </a:bodyPr>
          <a:lstStyle/>
          <a:p>
            <a:pPr marL="0" marR="0" lvl="0" indent="0" algn="ctr" rtl="0">
              <a:spcBef>
                <a:spcPts val="0"/>
              </a:spcBef>
              <a:spcAft>
                <a:spcPts val="0"/>
              </a:spcAft>
              <a:buNone/>
            </a:pPr>
            <a:r>
              <a:rPr lang="en-US" sz="4000">
                <a:solidFill>
                  <a:schemeClr val="lt1"/>
                </a:solidFill>
                <a:latin typeface="Arial"/>
                <a:ea typeface="Arial"/>
                <a:cs typeface="Arial"/>
                <a:sym typeface="Arial"/>
              </a:rPr>
              <a:t>Master’s and Certificate programs</a:t>
            </a:r>
            <a:endParaRPr sz="4000" b="1">
              <a:solidFill>
                <a:schemeClr val="lt1"/>
              </a:solidFill>
              <a:latin typeface="Arial"/>
              <a:ea typeface="Arial"/>
              <a:cs typeface="Arial"/>
              <a:sym typeface="Arial"/>
            </a:endParaRPr>
          </a:p>
        </p:txBody>
      </p:sp>
      <p:pic>
        <p:nvPicPr>
          <p:cNvPr id="544" name="Google Shape;544;p9"/>
          <p:cNvPicPr preferRelativeResize="0"/>
          <p:nvPr/>
        </p:nvPicPr>
        <p:blipFill rotWithShape="1">
          <a:blip r:embed="rId3">
            <a:alphaModFix/>
          </a:blip>
          <a:srcRect/>
          <a:stretch/>
        </p:blipFill>
        <p:spPr>
          <a:xfrm>
            <a:off x="410547" y="2975633"/>
            <a:ext cx="5187821" cy="345854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9"/>
        <p:cNvGrpSpPr/>
        <p:nvPr/>
      </p:nvGrpSpPr>
      <p:grpSpPr>
        <a:xfrm>
          <a:off x="0" y="0"/>
          <a:ext cx="0" cy="0"/>
          <a:chOff x="0" y="0"/>
          <a:chExt cx="0" cy="0"/>
        </a:xfrm>
      </p:grpSpPr>
      <p:sp>
        <p:nvSpPr>
          <p:cNvPr id="550" name="Google Shape;550;p10"/>
          <p:cNvSpPr/>
          <p:nvPr/>
        </p:nvSpPr>
        <p:spPr>
          <a:xfrm>
            <a:off x="0" y="0"/>
            <a:ext cx="5468548" cy="6858000"/>
          </a:xfrm>
          <a:prstGeom prst="rect">
            <a:avLst/>
          </a:prstGeom>
          <a:solidFill>
            <a:srgbClr val="3032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51" name="Google Shape;551;p10"/>
          <p:cNvSpPr txBox="1"/>
          <p:nvPr/>
        </p:nvSpPr>
        <p:spPr>
          <a:xfrm>
            <a:off x="0" y="325678"/>
            <a:ext cx="5459470" cy="6858000"/>
          </a:xfrm>
          <a:prstGeom prst="rect">
            <a:avLst/>
          </a:prstGeom>
          <a:noFill/>
          <a:ln>
            <a:noFill/>
          </a:ln>
        </p:spPr>
        <p:txBody>
          <a:bodyPr spcFirstLastPara="1" wrap="square" lIns="91425" tIns="45700" rIns="91425" bIns="45700" anchor="ctr" anchorCtr="0">
            <a:normAutofit/>
          </a:bodyPr>
          <a:lstStyle/>
          <a:p>
            <a:pPr marL="742950" marR="0" lvl="1" indent="-285750" algn="l" rtl="0">
              <a:lnSpc>
                <a:spcPct val="100000"/>
              </a:lnSpc>
              <a:spcBef>
                <a:spcPts val="0"/>
              </a:spcBef>
              <a:spcAft>
                <a:spcPts val="0"/>
              </a:spcAft>
              <a:buClr>
                <a:schemeClr val="lt1"/>
              </a:buClr>
              <a:buSzPts val="2200"/>
              <a:buFont typeface="Arial"/>
              <a:buChar char="•"/>
            </a:pPr>
            <a:r>
              <a:rPr lang="en-US" sz="2400" b="1" i="0" u="none" strike="noStrike" cap="none" dirty="0">
                <a:solidFill>
                  <a:schemeClr val="lt1"/>
                </a:solidFill>
                <a:latin typeface="Arial"/>
                <a:ea typeface="Arial"/>
                <a:cs typeface="Arial"/>
                <a:sym typeface="Arial"/>
              </a:rPr>
              <a:t>Proficient in English</a:t>
            </a:r>
            <a:endParaRPr sz="2400" dirty="0"/>
          </a:p>
          <a:p>
            <a:pPr marL="742950" marR="0" lvl="1" indent="-285750" algn="l" rtl="0">
              <a:lnSpc>
                <a:spcPct val="100000"/>
              </a:lnSpc>
              <a:spcBef>
                <a:spcPts val="1800"/>
              </a:spcBef>
              <a:spcAft>
                <a:spcPts val="0"/>
              </a:spcAft>
              <a:buClr>
                <a:schemeClr val="lt1"/>
              </a:buClr>
              <a:buSzPts val="2200"/>
              <a:buFont typeface="Arial"/>
              <a:buChar char="•"/>
            </a:pPr>
            <a:r>
              <a:rPr lang="en-US" sz="2400" b="1" i="0" u="none" strike="noStrike" cap="none" dirty="0">
                <a:solidFill>
                  <a:schemeClr val="lt1"/>
                </a:solidFill>
                <a:latin typeface="Arial"/>
                <a:ea typeface="Arial"/>
                <a:cs typeface="Arial"/>
                <a:sym typeface="Arial"/>
              </a:rPr>
              <a:t>Have a bachelor’s degree</a:t>
            </a:r>
            <a:endParaRPr sz="2400" b="1" i="0" u="none" strike="noStrike" cap="none" dirty="0">
              <a:solidFill>
                <a:schemeClr val="lt1"/>
              </a:solidFill>
              <a:latin typeface="Arial"/>
              <a:ea typeface="Arial"/>
              <a:cs typeface="Arial"/>
              <a:sym typeface="Arial"/>
            </a:endParaRPr>
          </a:p>
          <a:p>
            <a:pPr marL="742950" marR="0" lvl="1" indent="-285750" algn="l" rtl="0">
              <a:lnSpc>
                <a:spcPct val="100000"/>
              </a:lnSpc>
              <a:spcBef>
                <a:spcPts val="1800"/>
              </a:spcBef>
              <a:spcAft>
                <a:spcPts val="0"/>
              </a:spcAft>
              <a:buClr>
                <a:schemeClr val="lt1"/>
              </a:buClr>
              <a:buSzPts val="2200"/>
              <a:buFont typeface="Arial"/>
              <a:buChar char="•"/>
            </a:pPr>
            <a:r>
              <a:rPr lang="en-US" sz="2400" b="1" i="0" u="none" strike="noStrike" cap="none" dirty="0">
                <a:solidFill>
                  <a:schemeClr val="lt1"/>
                </a:solidFill>
                <a:latin typeface="Arial"/>
                <a:ea typeface="Arial"/>
                <a:cs typeface="Arial"/>
                <a:sym typeface="Arial"/>
              </a:rPr>
              <a:t>Demonstrate leadership skills</a:t>
            </a:r>
            <a:endParaRPr sz="2400" dirty="0"/>
          </a:p>
          <a:p>
            <a:pPr marL="742950" marR="0" lvl="1" indent="-285750" algn="l" rtl="0">
              <a:lnSpc>
                <a:spcPct val="100000"/>
              </a:lnSpc>
              <a:spcBef>
                <a:spcPts val="1800"/>
              </a:spcBef>
              <a:spcAft>
                <a:spcPts val="0"/>
              </a:spcAft>
              <a:buClr>
                <a:schemeClr val="lt1"/>
              </a:buClr>
              <a:buSzPts val="2200"/>
              <a:buFont typeface="Arial"/>
              <a:buChar char="•"/>
            </a:pPr>
            <a:r>
              <a:rPr lang="en-US" sz="2400" b="1" i="0" u="none" strike="noStrike" cap="none" dirty="0">
                <a:solidFill>
                  <a:schemeClr val="lt1"/>
                </a:solidFill>
                <a:latin typeface="Arial"/>
                <a:ea typeface="Arial"/>
                <a:cs typeface="Arial"/>
                <a:sym typeface="Arial"/>
              </a:rPr>
              <a:t>Strong and proven commitment to cross-cultural understanding and peace</a:t>
            </a:r>
            <a:endParaRPr sz="2400" dirty="0"/>
          </a:p>
          <a:p>
            <a:pPr marL="742950" marR="0" lvl="1" indent="-285750" algn="l" rtl="0">
              <a:lnSpc>
                <a:spcPct val="100000"/>
              </a:lnSpc>
              <a:spcBef>
                <a:spcPts val="1800"/>
              </a:spcBef>
              <a:spcAft>
                <a:spcPts val="0"/>
              </a:spcAft>
              <a:buClr>
                <a:schemeClr val="lt1"/>
              </a:buClr>
              <a:buSzPts val="2200"/>
              <a:buFont typeface="Arial"/>
              <a:buChar char="•"/>
            </a:pPr>
            <a:r>
              <a:rPr lang="en-US" sz="2400" b="1" i="0" u="none" strike="noStrike" cap="none" dirty="0">
                <a:solidFill>
                  <a:schemeClr val="lt1"/>
                </a:solidFill>
                <a:latin typeface="Arial"/>
                <a:ea typeface="Arial"/>
                <a:cs typeface="Arial"/>
                <a:sym typeface="Arial"/>
              </a:rPr>
              <a:t>3-5 years full-time experience in peace or development work</a:t>
            </a:r>
          </a:p>
          <a:p>
            <a:pPr marL="742950" marR="0" lvl="1" indent="-285750" algn="l" rtl="0">
              <a:lnSpc>
                <a:spcPct val="100000"/>
              </a:lnSpc>
              <a:spcBef>
                <a:spcPts val="1800"/>
              </a:spcBef>
              <a:spcAft>
                <a:spcPts val="0"/>
              </a:spcAft>
              <a:buClr>
                <a:schemeClr val="lt1"/>
              </a:buClr>
              <a:buSzPts val="2200"/>
              <a:buFont typeface="Arial"/>
              <a:buChar char="•"/>
            </a:pPr>
            <a:r>
              <a:rPr lang="en-US" sz="2400" b="1" dirty="0">
                <a:solidFill>
                  <a:schemeClr val="lt1"/>
                </a:solidFill>
              </a:rPr>
              <a:t>Must study outside of their home country.</a:t>
            </a:r>
            <a:endParaRPr sz="2400" b="1" i="0" u="none" strike="noStrike" cap="none" dirty="0">
              <a:solidFill>
                <a:schemeClr val="lt1"/>
              </a:solidFill>
              <a:latin typeface="Arial"/>
              <a:ea typeface="Arial"/>
              <a:cs typeface="Arial"/>
              <a:sym typeface="Arial"/>
            </a:endParaRPr>
          </a:p>
          <a:p>
            <a:pPr marL="742950" marR="0" lvl="1" indent="-285750" algn="l" rtl="0">
              <a:lnSpc>
                <a:spcPct val="100000"/>
              </a:lnSpc>
              <a:spcBef>
                <a:spcPts val="1800"/>
              </a:spcBef>
              <a:spcAft>
                <a:spcPts val="0"/>
              </a:spcAft>
              <a:buClr>
                <a:schemeClr val="lt1"/>
              </a:buClr>
              <a:buSzPts val="2200"/>
              <a:buFont typeface="Arial"/>
              <a:buChar char="•"/>
            </a:pPr>
            <a:r>
              <a:rPr lang="en-US" sz="2400" b="1" i="0" u="none" strike="noStrike" cap="none" dirty="0">
                <a:solidFill>
                  <a:schemeClr val="lt1"/>
                </a:solidFill>
                <a:latin typeface="Arial"/>
                <a:ea typeface="Arial"/>
                <a:cs typeface="Arial"/>
                <a:sym typeface="Arial"/>
              </a:rPr>
              <a:t>Certificate candidates </a:t>
            </a:r>
            <a:r>
              <a:rPr lang="en-US" sz="2400" b="1" dirty="0">
                <a:solidFill>
                  <a:schemeClr val="lt1"/>
                </a:solidFill>
              </a:rPr>
              <a:t>must </a:t>
            </a:r>
            <a:r>
              <a:rPr lang="en-US" sz="2400" b="1" i="0" u="none" strike="noStrike" cap="none" dirty="0">
                <a:solidFill>
                  <a:schemeClr val="lt1"/>
                </a:solidFill>
                <a:latin typeface="Arial"/>
                <a:ea typeface="Arial"/>
                <a:cs typeface="Arial"/>
                <a:sym typeface="Arial"/>
              </a:rPr>
              <a:t> explain alignment of their peace plan with Rotary’s mission</a:t>
            </a:r>
            <a:endParaRPr sz="2400" dirty="0"/>
          </a:p>
          <a:p>
            <a:pPr marL="0" marR="0" lvl="0" indent="0" algn="ctr" rtl="0">
              <a:lnSpc>
                <a:spcPct val="90000"/>
              </a:lnSpc>
              <a:spcBef>
                <a:spcPts val="1800"/>
              </a:spcBef>
              <a:spcAft>
                <a:spcPts val="0"/>
              </a:spcAft>
              <a:buClr>
                <a:schemeClr val="dk1"/>
              </a:buClr>
              <a:buSzPts val="2800"/>
              <a:buFont typeface="Calibri"/>
              <a:buNone/>
            </a:pPr>
            <a:endParaRPr sz="2800" b="1" i="0" u="none" strike="noStrike" cap="none" dirty="0">
              <a:solidFill>
                <a:schemeClr val="lt1"/>
              </a:solidFill>
              <a:latin typeface="Arial"/>
              <a:ea typeface="Arial"/>
              <a:cs typeface="Arial"/>
              <a:sym typeface="Arial"/>
            </a:endParaRPr>
          </a:p>
        </p:txBody>
      </p:sp>
      <p:pic>
        <p:nvPicPr>
          <p:cNvPr id="552" name="Google Shape;552;p10" descr="A picture containing text, person, screenshot&#10;&#10;Description automatically generated"/>
          <p:cNvPicPr preferRelativeResize="0"/>
          <p:nvPr/>
        </p:nvPicPr>
        <p:blipFill rotWithShape="1">
          <a:blip r:embed="rId3">
            <a:alphaModFix/>
          </a:blip>
          <a:srcRect l="2139"/>
          <a:stretch/>
        </p:blipFill>
        <p:spPr>
          <a:xfrm>
            <a:off x="6096000" y="639592"/>
            <a:ext cx="5459470" cy="557881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0920" y="784932"/>
            <a:ext cx="5091464" cy="1113125"/>
          </a:xfrm>
          <a:prstGeom prst="rect">
            <a:avLst/>
          </a:prstGeom>
        </p:spPr>
        <p:txBody>
          <a:bodyPr wrap="square" lIns="0" rIns="0" anchor="b">
            <a:spAutoFit/>
          </a:bodyPr>
          <a:lstStyle/>
          <a:p>
            <a:pPr lvl="0">
              <a:lnSpc>
                <a:spcPts val="4000"/>
              </a:lnSpc>
            </a:pPr>
            <a:r>
              <a:rPr lang="en-US" sz="4400" b="1">
                <a:solidFill>
                  <a:srgbClr val="48595D"/>
                </a:solidFill>
                <a:latin typeface="Arial" panose="020B0604020202020204" pitchFamily="34" charset="0"/>
                <a:ea typeface="Arial" charset="0"/>
                <a:cs typeface="Arial" panose="020B0604020202020204" pitchFamily="34" charset="0"/>
              </a:rPr>
              <a:t>Master’s program</a:t>
            </a:r>
          </a:p>
          <a:p>
            <a:pPr lvl="0"/>
            <a:r>
              <a:rPr lang="en-US" sz="3300">
                <a:solidFill>
                  <a:srgbClr val="48595D"/>
                </a:solidFill>
                <a:latin typeface="Arial" panose="020B0604020202020204" pitchFamily="34" charset="0"/>
                <a:ea typeface="Arial" charset="0"/>
                <a:cs typeface="Arial" panose="020B0604020202020204" pitchFamily="34" charset="0"/>
              </a:rPr>
              <a:t>Fellowship components</a:t>
            </a:r>
          </a:p>
        </p:txBody>
      </p:sp>
      <p:cxnSp>
        <p:nvCxnSpPr>
          <p:cNvPr id="10" name="Straight Connector 9"/>
          <p:cNvCxnSpPr/>
          <p:nvPr/>
        </p:nvCxnSpPr>
        <p:spPr>
          <a:xfrm>
            <a:off x="450920" y="1989832"/>
            <a:ext cx="4942174" cy="0"/>
          </a:xfrm>
          <a:prstGeom prst="line">
            <a:avLst/>
          </a:prstGeom>
          <a:ln w="28575">
            <a:solidFill>
              <a:srgbClr val="48595D"/>
            </a:solidFill>
          </a:ln>
        </p:spPr>
        <p:style>
          <a:lnRef idx="1">
            <a:schemeClr val="accent1"/>
          </a:lnRef>
          <a:fillRef idx="0">
            <a:schemeClr val="accent1"/>
          </a:fillRef>
          <a:effectRef idx="0">
            <a:schemeClr val="accent1"/>
          </a:effectRef>
          <a:fontRef idx="minor">
            <a:schemeClr val="tx1"/>
          </a:fontRef>
        </p:style>
      </p:cxnSp>
      <p:pic>
        <p:nvPicPr>
          <p:cNvPr id="6"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6425143" y="248287"/>
            <a:ext cx="5507224" cy="6357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Screen Clippi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3935" y="2466012"/>
            <a:ext cx="1776614" cy="1833460"/>
          </a:xfrm>
          <a:prstGeom prst="rect">
            <a:avLst/>
          </a:prstGeom>
        </p:spPr>
      </p:pic>
      <p:pic>
        <p:nvPicPr>
          <p:cNvPr id="12" name="Picture 11" descr="Screen Clippi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164850" y="2466012"/>
            <a:ext cx="1642040" cy="1833460"/>
          </a:xfrm>
          <a:prstGeom prst="rect">
            <a:avLst/>
          </a:prstGeom>
        </p:spPr>
      </p:pic>
      <p:pic>
        <p:nvPicPr>
          <p:cNvPr id="13" name="Picture 12" descr="Screen Clippi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195125" y="2466012"/>
            <a:ext cx="1548883" cy="1833460"/>
          </a:xfrm>
          <a:prstGeom prst="rect">
            <a:avLst/>
          </a:prstGeom>
        </p:spPr>
      </p:pic>
      <p:pic>
        <p:nvPicPr>
          <p:cNvPr id="14" name="Picture 13" descr="Screen Clippin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112242" y="4621110"/>
            <a:ext cx="1548882" cy="1833460"/>
          </a:xfrm>
          <a:prstGeom prst="rect">
            <a:avLst/>
          </a:prstGeom>
        </p:spPr>
      </p:pic>
      <p:pic>
        <p:nvPicPr>
          <p:cNvPr id="15" name="Picture 14" descr="Screen Clippin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203327" y="4621110"/>
            <a:ext cx="1766239" cy="1833460"/>
          </a:xfrm>
          <a:prstGeom prst="rect">
            <a:avLst/>
          </a:prstGeom>
        </p:spPr>
      </p:pic>
    </p:spTree>
    <p:extLst>
      <p:ext uri="{BB962C8B-B14F-4D97-AF65-F5344CB8AC3E}">
        <p14:creationId xmlns:p14="http://schemas.microsoft.com/office/powerpoint/2010/main" val="12749165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568431" y="1080404"/>
            <a:ext cx="5293088" cy="1113125"/>
          </a:xfrm>
          <a:prstGeom prst="rect">
            <a:avLst/>
          </a:prstGeom>
        </p:spPr>
        <p:txBody>
          <a:bodyPr wrap="square" lIns="0" rIns="0" anchor="b">
            <a:spAutoFit/>
          </a:bodyPr>
          <a:lstStyle/>
          <a:p>
            <a:pPr lvl="0" algn="ctr">
              <a:lnSpc>
                <a:spcPts val="4000"/>
              </a:lnSpc>
            </a:pPr>
            <a:r>
              <a:rPr lang="en-US" sz="4400" b="1" dirty="0">
                <a:latin typeface="Arial" panose="020B0604020202020204" pitchFamily="34" charset="0"/>
                <a:ea typeface="Arial" charset="0"/>
                <a:cs typeface="Arial" panose="020B0604020202020204" pitchFamily="34" charset="0"/>
              </a:rPr>
              <a:t>Certificate program</a:t>
            </a:r>
          </a:p>
          <a:p>
            <a:pPr lvl="0" algn="ctr"/>
            <a:r>
              <a:rPr lang="en-US" sz="3300" dirty="0">
                <a:latin typeface="Arial" panose="020B0604020202020204" pitchFamily="34" charset="0"/>
                <a:ea typeface="Arial" charset="0"/>
                <a:cs typeface="Arial" panose="020B0604020202020204" pitchFamily="34" charset="0"/>
              </a:rPr>
              <a:t>Fellowship components</a:t>
            </a:r>
          </a:p>
        </p:txBody>
      </p:sp>
      <p:pic>
        <p:nvPicPr>
          <p:cNvPr id="16" name="Picture 15"/>
          <p:cNvPicPr/>
          <p:nvPr/>
        </p:nvPicPr>
        <p:blipFill rotWithShape="1">
          <a:blip r:embed="rId3" cstate="screen">
            <a:extLst>
              <a:ext uri="{28A0092B-C50C-407E-A947-70E740481C1C}">
                <a14:useLocalDpi xmlns:a14="http://schemas.microsoft.com/office/drawing/2010/main"/>
              </a:ext>
            </a:extLst>
          </a:blip>
          <a:srcRect l="31" t="5830" r="4239" b="1478"/>
          <a:stretch/>
        </p:blipFill>
        <p:spPr>
          <a:xfrm>
            <a:off x="0" y="242596"/>
            <a:ext cx="6107850" cy="6959007"/>
          </a:xfrm>
          <a:prstGeom prst="rect">
            <a:avLst/>
          </a:prstGeom>
        </p:spPr>
      </p:pic>
      <p:pic>
        <p:nvPicPr>
          <p:cNvPr id="17"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13368" y="2926701"/>
            <a:ext cx="5348151" cy="356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11170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3B6EDB-E600-B54F-3CA4-B67141585385}"/>
              </a:ext>
            </a:extLst>
          </p:cNvPr>
          <p:cNvPicPr>
            <a:picLocks noChangeAspect="1"/>
          </p:cNvPicPr>
          <p:nvPr/>
        </p:nvPicPr>
        <p:blipFill>
          <a:blip r:embed="rId3"/>
          <a:stretch>
            <a:fillRect/>
          </a:stretch>
        </p:blipFill>
        <p:spPr>
          <a:xfrm>
            <a:off x="1547203" y="0"/>
            <a:ext cx="9097594" cy="6858000"/>
          </a:xfrm>
          <a:prstGeom prst="rect">
            <a:avLst/>
          </a:prstGeom>
        </p:spPr>
      </p:pic>
    </p:spTree>
    <p:extLst>
      <p:ext uri="{BB962C8B-B14F-4D97-AF65-F5344CB8AC3E}">
        <p14:creationId xmlns:p14="http://schemas.microsoft.com/office/powerpoint/2010/main" val="31083029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5268EB-B3A7-7301-5597-C9DE1951D5B7}"/>
              </a:ext>
            </a:extLst>
          </p:cNvPr>
          <p:cNvSpPr/>
          <p:nvPr/>
        </p:nvSpPr>
        <p:spPr>
          <a:xfrm>
            <a:off x="6698208" y="873710"/>
            <a:ext cx="5082659" cy="5262979"/>
          </a:xfrm>
          <a:prstGeom prst="rect">
            <a:avLst/>
          </a:prstGeom>
        </p:spPr>
        <p:txBody>
          <a:bodyPr wrap="square" lIns="0" anchor="t">
            <a:spAutoFit/>
          </a:bodyPr>
          <a:lstStyle/>
          <a:p>
            <a:pPr lvl="0"/>
            <a:r>
              <a:rPr lang="en-US" sz="2800" dirty="0">
                <a:latin typeface="Georgia" panose="02040502050405020303" pitchFamily="18" charset="0"/>
              </a:rPr>
              <a:t>Program alumni serve as leaders in government and nongovernment agencies, education and research, multilateral organizations such as United Nations agencies and the World Bank, law enforcement and the military, law, media and the arts, and other peacebuilding organizations.</a:t>
            </a:r>
          </a:p>
          <a:p>
            <a:endParaRPr lang="en-US" sz="2800" dirty="0"/>
          </a:p>
        </p:txBody>
      </p:sp>
      <p:pic>
        <p:nvPicPr>
          <p:cNvPr id="5" name="Picture 4" descr="A picture containing text, electronics&#10;&#10;Description automatically generated">
            <a:extLst>
              <a:ext uri="{FF2B5EF4-FFF2-40B4-BE49-F238E27FC236}">
                <a16:creationId xmlns:a16="http://schemas.microsoft.com/office/drawing/2014/main" id="{CD4F2536-51B5-F250-F45D-9348D788C355}"/>
              </a:ext>
            </a:extLst>
          </p:cNvPr>
          <p:cNvPicPr>
            <a:picLocks noChangeAspect="1"/>
          </p:cNvPicPr>
          <p:nvPr/>
        </p:nvPicPr>
        <p:blipFill rotWithShape="1">
          <a:blip r:embed="rId3"/>
          <a:srcRect l="20959" t="17085" r="17389" b="28131"/>
          <a:stretch/>
        </p:blipFill>
        <p:spPr>
          <a:xfrm>
            <a:off x="0" y="0"/>
            <a:ext cx="6095999" cy="6858000"/>
          </a:xfrm>
          <a:prstGeom prst="rect">
            <a:avLst/>
          </a:prstGeom>
          <a:solidFill>
            <a:schemeClr val="bg1"/>
          </a:solidFill>
        </p:spPr>
      </p:pic>
    </p:spTree>
    <p:extLst>
      <p:ext uri="{BB962C8B-B14F-4D97-AF65-F5344CB8AC3E}">
        <p14:creationId xmlns:p14="http://schemas.microsoft.com/office/powerpoint/2010/main" val="1364831134"/>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Rotary Palette">
      <a:dk1>
        <a:srgbClr val="01B4E7"/>
      </a:dk1>
      <a:lt1>
        <a:srgbClr val="FFFFFF"/>
      </a:lt1>
      <a:dk2>
        <a:srgbClr val="01B4E7"/>
      </a:dk2>
      <a:lt2>
        <a:srgbClr val="FFFFFF"/>
      </a:lt2>
      <a:accent1>
        <a:srgbClr val="F7A81B"/>
      </a:accent1>
      <a:accent2>
        <a:srgbClr val="D91B5C"/>
      </a:accent2>
      <a:accent3>
        <a:srgbClr val="009999"/>
      </a:accent3>
      <a:accent4>
        <a:srgbClr val="872175"/>
      </a:accent4>
      <a:accent5>
        <a:srgbClr val="FF7600"/>
      </a:accent5>
      <a:accent6>
        <a:srgbClr val="005DAA"/>
      </a:accent6>
      <a:hlink>
        <a:srgbClr val="17458F"/>
      </a:hlink>
      <a:folHlink>
        <a:srgbClr val="C9DEE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3786</TotalTime>
  <Words>1451</Words>
  <Application>Microsoft Office PowerPoint</Application>
  <PresentationFormat>Widescreen</PresentationFormat>
  <Paragraphs>154</Paragraphs>
  <Slides>16</Slides>
  <Notes>14</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16</vt:i4>
      </vt:variant>
    </vt:vector>
  </HeadingPairs>
  <TitlesOfParts>
    <vt:vector size="24" baseType="lpstr">
      <vt:lpstr>Calibri</vt:lpstr>
      <vt:lpstr>Corbel</vt:lpstr>
      <vt:lpstr>Georgia</vt:lpstr>
      <vt:lpstr>Aptos</vt:lpstr>
      <vt:lpstr>Arial</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Lynn Thompson</dc:creator>
  <cp:lastModifiedBy>Russell Guy</cp:lastModifiedBy>
  <cp:revision>76</cp:revision>
  <cp:lastPrinted>2025-12-02T02:33:26Z</cp:lastPrinted>
  <dcterms:created xsi:type="dcterms:W3CDTF">2022-02-12T02:09:04Z</dcterms:created>
  <dcterms:modified xsi:type="dcterms:W3CDTF">2026-05-13T15:08:54Z</dcterms:modified>
</cp:coreProperties>
</file>